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57" r:id="rId2"/>
    <p:sldId id="258" r:id="rId3"/>
    <p:sldId id="267" r:id="rId4"/>
    <p:sldId id="270" r:id="rId5"/>
    <p:sldId id="259" r:id="rId6"/>
    <p:sldId id="268" r:id="rId7"/>
    <p:sldId id="260" r:id="rId8"/>
    <p:sldId id="261" r:id="rId9"/>
    <p:sldId id="266" r:id="rId10"/>
    <p:sldId id="262" r:id="rId11"/>
    <p:sldId id="263" r:id="rId12"/>
    <p:sldId id="265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32AC54-7224-42AE-87FF-51123CF489CB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5FDD22-F9E3-44F0-A380-19A84B8D048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46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43AEC-2AD7-4CBD-8925-E4DC652AE26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9D82-DF60-46B5-926F-ECD70643AA05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B46E-EAC9-498F-890F-323EB739431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4FB0-57B5-4A4C-A292-383EDC6E4CD7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91B7-C9B2-4869-A258-0BB710B52E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1939-DD6C-489D-A3B1-5C699EB6CC0F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64EB-F70A-4878-A4AA-0F1B898B1E7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3D1F-277F-485D-9C0E-FE2CA0A5D833}" type="datetime1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4140-DE58-4FF0-A6CC-855AF8BAD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848B-D327-49FE-BEFA-5F9B0830B9A6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E618-F0C9-49C5-9238-05C582723AE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7E1E-A3A2-4CDB-A5DD-857202876A20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ABEC-4034-49F0-830A-D5562FF40C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487F-24AA-4F74-98CB-BEE80AF10E63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02F-E5FD-41CB-806C-0280806D0CF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297A-950E-4525-81D2-330018DB871A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708B-A0FC-4EC5-8869-EAEAFC42CAE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BE07-4610-43E4-A044-8D60653B99CC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EA1E-E9CA-4DC5-BD1D-0F2B21A8FD0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0B67-6641-46B7-8584-4C39EC5399F2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8C9D-5DBD-4CF1-92B7-82906D03768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EECA-3DF7-4A34-AAC7-58C734B4AD0A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FD32-3370-48BB-9770-81E147E14E6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BE24-95D1-4A02-91DF-2C9EB0A94D21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4D78-8170-4784-B114-5F89141C7CE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8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2A152-8DD6-4EBF-B9EC-6BF1B76B49BF}" type="datetimeFigureOut">
              <a:rPr lang="en-ZA"/>
              <a:pPr>
                <a:defRPr/>
              </a:pPr>
              <a:t>2012/10/27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538AE-A544-4C4E-AC85-0EA2218E83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639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9" r:id="rId9"/>
    <p:sldLayoutId id="2147483680" r:id="rId10"/>
    <p:sldLayoutId id="2147483679" r:id="rId11"/>
    <p:sldLayoutId id="21474836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44824"/>
            <a:ext cx="7851648" cy="135557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en-ZA" sz="2400" dirty="0" smtClean="0">
                <a:solidFill>
                  <a:schemeClr val="tx2"/>
                </a:solidFill>
                <a:effectLst/>
              </a:rPr>
            </a:br>
            <a:r>
              <a:rPr lang="en-ZA" sz="2400" dirty="0">
                <a:solidFill>
                  <a:schemeClr val="tx2"/>
                </a:solidFill>
                <a:effectLst/>
              </a:rPr>
              <a:t/>
            </a:r>
            <a:br>
              <a:rPr lang="en-ZA" sz="2400" dirty="0">
                <a:solidFill>
                  <a:schemeClr val="tx2"/>
                </a:solidFill>
                <a:effectLst/>
              </a:rPr>
            </a:br>
            <a:r>
              <a:rPr lang="en-ZA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en-ZA" sz="2400" dirty="0" smtClean="0">
                <a:solidFill>
                  <a:schemeClr val="tx2"/>
                </a:solidFill>
                <a:effectLst/>
              </a:rPr>
            </a:br>
            <a:r>
              <a:rPr lang="en-ZA" sz="2400" dirty="0">
                <a:solidFill>
                  <a:schemeClr val="tx2"/>
                </a:solidFill>
                <a:effectLst/>
              </a:rPr>
              <a:t/>
            </a:r>
            <a:br>
              <a:rPr lang="en-ZA" sz="2400" dirty="0">
                <a:solidFill>
                  <a:schemeClr val="tx2"/>
                </a:solidFill>
                <a:effectLst/>
              </a:rPr>
            </a:br>
            <a:r>
              <a:rPr lang="en-ZA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en-ZA" sz="2400" dirty="0" smtClean="0">
                <a:solidFill>
                  <a:schemeClr val="tx2"/>
                </a:solidFill>
                <a:effectLst/>
              </a:rPr>
            </a:br>
            <a:r>
              <a:rPr lang="en-ZA" sz="24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</a:rPr>
              <a:t/>
            </a:r>
            <a:br>
              <a:rPr lang="en-US" sz="2400" dirty="0">
                <a:solidFill>
                  <a:schemeClr val="tx2"/>
                </a:solidFill>
                <a:effectLst/>
              </a:rPr>
            </a:br>
            <a:r>
              <a:rPr lang="en-ZA" sz="3100" u="sng" dirty="0">
                <a:solidFill>
                  <a:schemeClr val="tx2"/>
                </a:solidFill>
                <a:effectLst/>
              </a:rPr>
              <a:t>Time series analysis of rainfall events and </a:t>
            </a:r>
            <a:r>
              <a:rPr lang="en-ZA" sz="3100" u="sng" dirty="0" smtClean="0">
                <a:solidFill>
                  <a:schemeClr val="tx2"/>
                </a:solidFill>
                <a:effectLst/>
              </a:rPr>
              <a:t>their </a:t>
            </a:r>
            <a:r>
              <a:rPr lang="en-ZA" sz="3100" u="sng" dirty="0">
                <a:solidFill>
                  <a:schemeClr val="tx2"/>
                </a:solidFill>
                <a:effectLst/>
              </a:rPr>
              <a:t>gravity response at the Southern African Geodynamic Observatory, </a:t>
            </a:r>
            <a:r>
              <a:rPr lang="en-ZA" sz="3100" u="sng" dirty="0" smtClean="0">
                <a:solidFill>
                  <a:schemeClr val="tx2"/>
                </a:solidFill>
                <a:effectLst/>
              </a:rPr>
              <a:t>Sutherland</a:t>
            </a:r>
            <a:r>
              <a:rPr lang="en-Z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Z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Z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Z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Z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by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8143" y="3573016"/>
            <a:ext cx="6300936" cy="1719808"/>
          </a:xfrm>
        </p:spPr>
        <p:txBody>
          <a:bodyPr/>
          <a:lstStyle/>
          <a:p>
            <a:r>
              <a:rPr lang="en-ZA" sz="1600" dirty="0" err="1"/>
              <a:t>Mahed</a:t>
            </a:r>
            <a:r>
              <a:rPr lang="en-ZA" sz="1600" dirty="0"/>
              <a:t>, G</a:t>
            </a:r>
            <a:r>
              <a:rPr lang="en-ZA" sz="1600" baseline="30000" dirty="0"/>
              <a:t>1,3</a:t>
            </a:r>
            <a:r>
              <a:rPr lang="en-ZA" sz="1600" dirty="0"/>
              <a:t>, de Wit, M</a:t>
            </a:r>
            <a:r>
              <a:rPr lang="en-ZA" sz="1600" baseline="30000" dirty="0"/>
              <a:t>3</a:t>
            </a:r>
            <a:r>
              <a:rPr lang="en-ZA" sz="1600" dirty="0"/>
              <a:t>, </a:t>
            </a:r>
            <a:r>
              <a:rPr lang="en-ZA" sz="1600" dirty="0" err="1"/>
              <a:t>Blume</a:t>
            </a:r>
            <a:r>
              <a:rPr lang="en-ZA" sz="1600" dirty="0"/>
              <a:t>, T</a:t>
            </a:r>
            <a:r>
              <a:rPr lang="en-ZA" sz="1600" baseline="30000" dirty="0"/>
              <a:t>2</a:t>
            </a:r>
            <a:r>
              <a:rPr lang="en-ZA" sz="1600" dirty="0"/>
              <a:t> </a:t>
            </a:r>
            <a:r>
              <a:rPr lang="en-ZA" sz="1600" dirty="0" err="1"/>
              <a:t>Guntner</a:t>
            </a:r>
            <a:r>
              <a:rPr lang="en-ZA" sz="1600" dirty="0"/>
              <a:t>, A</a:t>
            </a:r>
            <a:r>
              <a:rPr lang="en-ZA" sz="1600" baseline="30000" dirty="0"/>
              <a:t>2 </a:t>
            </a:r>
            <a:r>
              <a:rPr lang="en-ZA" sz="1600" dirty="0"/>
              <a:t>, Abe, M</a:t>
            </a:r>
            <a:r>
              <a:rPr lang="en-ZA" sz="1600" baseline="30000" dirty="0"/>
              <a:t>2</a:t>
            </a:r>
            <a:r>
              <a:rPr lang="en-ZA" sz="1600" dirty="0"/>
              <a:t> and </a:t>
            </a:r>
            <a:r>
              <a:rPr lang="en-ZA" sz="1600" dirty="0" err="1"/>
              <a:t>Fourie</a:t>
            </a:r>
            <a:r>
              <a:rPr lang="en-ZA" sz="1600" dirty="0"/>
              <a:t>, P</a:t>
            </a:r>
            <a:r>
              <a:rPr lang="en-ZA" sz="1600" baseline="30000" dirty="0"/>
              <a:t>4</a:t>
            </a:r>
            <a:endParaRPr lang="en-US" sz="1600" dirty="0"/>
          </a:p>
          <a:p>
            <a:pPr marR="0" algn="ctr" eaLnBrk="1" hangingPunct="1">
              <a:lnSpc>
                <a:spcPct val="80000"/>
              </a:lnSpc>
            </a:pPr>
            <a:endParaRPr lang="en-GB" sz="1600" b="1" baseline="300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AU" sz="1600" dirty="0" smtClean="0"/>
              <a:t>1) AEON-Africa Earth Observatory Network, </a:t>
            </a:r>
            <a:r>
              <a:rPr lang="en-AU" sz="1600" dirty="0"/>
              <a:t>Nelson Mandela Metropolitan University, South Africa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AU" sz="1600" dirty="0"/>
              <a:t>2</a:t>
            </a:r>
            <a:r>
              <a:rPr lang="en-AU" sz="1600" dirty="0" smtClean="0"/>
              <a:t>) Helmholtz Centre for Geosciences, GFZ, Potsdam, Germany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AU" sz="1600" dirty="0" smtClean="0"/>
              <a:t>3) </a:t>
            </a:r>
            <a:r>
              <a:rPr lang="en-AU" sz="1600" dirty="0"/>
              <a:t>AEON, Faculty of Science, Nelson Mandela Metropolitan University, South </a:t>
            </a:r>
            <a:r>
              <a:rPr lang="en-AU" sz="1600" dirty="0" smtClean="0"/>
              <a:t>Africa</a:t>
            </a:r>
          </a:p>
          <a:p>
            <a:pPr lvl="1"/>
            <a:r>
              <a:rPr lang="en-AU" sz="1600" dirty="0" smtClean="0"/>
              <a:t>4)</a:t>
            </a:r>
            <a:r>
              <a:rPr lang="en-ZA" sz="1600" dirty="0"/>
              <a:t> South African Astronomical Observatory (SAAO), Observatory Road, Observatory, South Africa</a:t>
            </a:r>
            <a:endParaRPr lang="en-US" sz="1600" dirty="0"/>
          </a:p>
          <a:p>
            <a:r>
              <a:rPr lang="en-ZA" sz="2800" dirty="0"/>
              <a:t> </a:t>
            </a:r>
            <a:endParaRPr lang="en-US" sz="2800" dirty="0"/>
          </a:p>
          <a:p>
            <a:pPr marR="0" algn="ctr" eaLnBrk="1" hangingPunct="1">
              <a:lnSpc>
                <a:spcPct val="80000"/>
              </a:lnSpc>
            </a:pPr>
            <a:endParaRPr lang="en-AU" sz="1600" b="1" dirty="0" smtClean="0"/>
          </a:p>
          <a:p>
            <a:pPr marR="0" algn="ctr" eaLnBrk="1" hangingPunct="1">
              <a:lnSpc>
                <a:spcPct val="80000"/>
              </a:lnSpc>
            </a:pPr>
            <a:endParaRPr lang="en-AU" sz="1600" b="1" dirty="0"/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D82BE-850B-4C1A-86D0-8EE46F7EA481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350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3886560" imgH="924480" progId="CorelDRAW.Graphic.13">
                  <p:embed/>
                </p:oleObj>
              </mc:Choice>
              <mc:Fallback>
                <p:oleObj r:id="rId4" imgW="3886560" imgH="924480" progId="CorelDRAW.Graphic.1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50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0" y="5181600"/>
          <a:ext cx="160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6" imgW="7581900" imgH="5867400" progId="CorelDRAW.Graphic.13">
                  <p:embed/>
                </p:oleObj>
              </mc:Choice>
              <mc:Fallback>
                <p:oleObj r:id="rId6" imgW="7581900" imgH="5867400" progId="CorelDRAW.Graphic.1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1600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8413" y="0"/>
            <a:ext cx="2795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543800" y="5181600"/>
          <a:ext cx="160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9" imgW="1307160" imgH="1027440" progId="CorelDRAW.Graphic.13">
                  <p:embed/>
                </p:oleObj>
              </mc:Choice>
              <mc:Fallback>
                <p:oleObj r:id="rId9" imgW="1307160" imgH="1027440" progId="CorelDRAW.Graphic.1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1600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6" name="Group 12"/>
          <p:cNvGrpSpPr>
            <a:grpSpLocks noChangeAspect="1"/>
          </p:cNvGrpSpPr>
          <p:nvPr/>
        </p:nvGrpSpPr>
        <p:grpSpPr bwMode="auto">
          <a:xfrm>
            <a:off x="4267200" y="0"/>
            <a:ext cx="1331913" cy="660400"/>
            <a:chOff x="1957" y="2797"/>
            <a:chExt cx="9014" cy="4470"/>
          </a:xfrm>
        </p:grpSpPr>
        <p:sp>
          <p:nvSpPr>
            <p:cNvPr id="1039" name="AutoShape 13"/>
            <p:cNvSpPr>
              <a:spLocks noChangeAspect="1" noChangeArrowheads="1"/>
            </p:cNvSpPr>
            <p:nvPr/>
          </p:nvSpPr>
          <p:spPr bwMode="auto">
            <a:xfrm>
              <a:off x="1957" y="2797"/>
              <a:ext cx="9014" cy="4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ZA">
                <a:latin typeface="Constantia" pitchFamily="18" charset="0"/>
              </a:endParaRPr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4416" y="4367"/>
              <a:ext cx="4259" cy="2099"/>
            </a:xfrm>
            <a:custGeom>
              <a:avLst/>
              <a:gdLst>
                <a:gd name="T0" fmla="*/ 0 w 367"/>
                <a:gd name="T1" fmla="*/ 22730 h 181"/>
                <a:gd name="T2" fmla="*/ 12255 w 367"/>
                <a:gd name="T3" fmla="*/ 23808 h 181"/>
                <a:gd name="T4" fmla="*/ 17373 w 367"/>
                <a:gd name="T5" fmla="*/ 24202 h 181"/>
                <a:gd name="T6" fmla="*/ 25055 w 367"/>
                <a:gd name="T7" fmla="*/ 22057 h 181"/>
                <a:gd name="T8" fmla="*/ 27469 w 367"/>
                <a:gd name="T9" fmla="*/ 20712 h 181"/>
                <a:gd name="T10" fmla="*/ 49425 w 367"/>
                <a:gd name="T11" fmla="*/ 0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81"/>
                <a:gd name="T20" fmla="*/ 367 w 367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81">
                  <a:moveTo>
                    <a:pt x="0" y="169"/>
                  </a:moveTo>
                  <a:cubicBezTo>
                    <a:pt x="30" y="161"/>
                    <a:pt x="62" y="170"/>
                    <a:pt x="91" y="177"/>
                  </a:cubicBezTo>
                  <a:cubicBezTo>
                    <a:pt x="103" y="181"/>
                    <a:pt x="116" y="181"/>
                    <a:pt x="129" y="180"/>
                  </a:cubicBezTo>
                  <a:cubicBezTo>
                    <a:pt x="149" y="179"/>
                    <a:pt x="168" y="173"/>
                    <a:pt x="186" y="164"/>
                  </a:cubicBezTo>
                  <a:cubicBezTo>
                    <a:pt x="192" y="161"/>
                    <a:pt x="198" y="158"/>
                    <a:pt x="204" y="154"/>
                  </a:cubicBezTo>
                  <a:cubicBezTo>
                    <a:pt x="270" y="115"/>
                    <a:pt x="304" y="42"/>
                    <a:pt x="367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5"/>
            <p:cNvSpPr>
              <a:spLocks/>
            </p:cNvSpPr>
            <p:nvPr/>
          </p:nvSpPr>
          <p:spPr bwMode="auto">
            <a:xfrm>
              <a:off x="4626" y="4473"/>
              <a:ext cx="4269" cy="2028"/>
            </a:xfrm>
            <a:custGeom>
              <a:avLst/>
              <a:gdLst>
                <a:gd name="T0" fmla="*/ 0 w 368"/>
                <a:gd name="T1" fmla="*/ 22563 h 175"/>
                <a:gd name="T2" fmla="*/ 12111 w 368"/>
                <a:gd name="T3" fmla="*/ 23096 h 175"/>
                <a:gd name="T4" fmla="*/ 17354 w 368"/>
                <a:gd name="T5" fmla="*/ 23363 h 175"/>
                <a:gd name="T6" fmla="*/ 24895 w 368"/>
                <a:gd name="T7" fmla="*/ 21219 h 175"/>
                <a:gd name="T8" fmla="*/ 27319 w 368"/>
                <a:gd name="T9" fmla="*/ 19874 h 175"/>
                <a:gd name="T10" fmla="*/ 49523 w 368"/>
                <a:gd name="T11" fmla="*/ 0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75"/>
                <a:gd name="T20" fmla="*/ 368 w 368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75">
                  <a:moveTo>
                    <a:pt x="0" y="168"/>
                  </a:moveTo>
                  <a:cubicBezTo>
                    <a:pt x="30" y="160"/>
                    <a:pt x="61" y="167"/>
                    <a:pt x="90" y="172"/>
                  </a:cubicBezTo>
                  <a:cubicBezTo>
                    <a:pt x="103" y="175"/>
                    <a:pt x="116" y="175"/>
                    <a:pt x="129" y="174"/>
                  </a:cubicBezTo>
                  <a:cubicBezTo>
                    <a:pt x="148" y="173"/>
                    <a:pt x="167" y="166"/>
                    <a:pt x="185" y="158"/>
                  </a:cubicBezTo>
                  <a:cubicBezTo>
                    <a:pt x="191" y="155"/>
                    <a:pt x="197" y="152"/>
                    <a:pt x="203" y="148"/>
                  </a:cubicBezTo>
                  <a:cubicBezTo>
                    <a:pt x="269" y="111"/>
                    <a:pt x="304" y="39"/>
                    <a:pt x="368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6"/>
            <p:cNvSpPr>
              <a:spLocks/>
            </p:cNvSpPr>
            <p:nvPr/>
          </p:nvSpPr>
          <p:spPr bwMode="auto">
            <a:xfrm>
              <a:off x="4835" y="4566"/>
              <a:ext cx="4280" cy="1971"/>
            </a:xfrm>
            <a:custGeom>
              <a:avLst/>
              <a:gdLst>
                <a:gd name="T0" fmla="*/ 0 w 369"/>
                <a:gd name="T1" fmla="*/ 22585 h 170"/>
                <a:gd name="T2" fmla="*/ 12109 w 369"/>
                <a:gd name="T3" fmla="*/ 22713 h 170"/>
                <a:gd name="T4" fmla="*/ 17224 w 369"/>
                <a:gd name="T5" fmla="*/ 22713 h 170"/>
                <a:gd name="T6" fmla="*/ 24752 w 369"/>
                <a:gd name="T7" fmla="*/ 20568 h 170"/>
                <a:gd name="T8" fmla="*/ 27176 w 369"/>
                <a:gd name="T9" fmla="*/ 19362 h 170"/>
                <a:gd name="T10" fmla="*/ 49643 w 36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170"/>
                <a:gd name="T20" fmla="*/ 369 w 369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170">
                  <a:moveTo>
                    <a:pt x="0" y="168"/>
                  </a:moveTo>
                  <a:cubicBezTo>
                    <a:pt x="30" y="160"/>
                    <a:pt x="61" y="165"/>
                    <a:pt x="90" y="169"/>
                  </a:cubicBezTo>
                  <a:cubicBezTo>
                    <a:pt x="103" y="170"/>
                    <a:pt x="115" y="170"/>
                    <a:pt x="128" y="169"/>
                  </a:cubicBezTo>
                  <a:cubicBezTo>
                    <a:pt x="148" y="167"/>
                    <a:pt x="166" y="161"/>
                    <a:pt x="184" y="153"/>
                  </a:cubicBezTo>
                  <a:cubicBezTo>
                    <a:pt x="190" y="150"/>
                    <a:pt x="196" y="147"/>
                    <a:pt x="202" y="144"/>
                  </a:cubicBezTo>
                  <a:cubicBezTo>
                    <a:pt x="268" y="109"/>
                    <a:pt x="304" y="37"/>
                    <a:pt x="369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5055" y="4670"/>
              <a:ext cx="4268" cy="1935"/>
            </a:xfrm>
            <a:custGeom>
              <a:avLst/>
              <a:gdLst>
                <a:gd name="T0" fmla="*/ 0 w 368"/>
                <a:gd name="T1" fmla="*/ 22421 h 167"/>
                <a:gd name="T2" fmla="*/ 11969 w 368"/>
                <a:gd name="T3" fmla="*/ 22015 h 167"/>
                <a:gd name="T4" fmla="*/ 16944 w 368"/>
                <a:gd name="T5" fmla="*/ 21888 h 167"/>
                <a:gd name="T6" fmla="*/ 24344 w 368"/>
                <a:gd name="T7" fmla="*/ 19605 h 167"/>
                <a:gd name="T8" fmla="*/ 26907 w 368"/>
                <a:gd name="T9" fmla="*/ 18527 h 167"/>
                <a:gd name="T10" fmla="*/ 49500 w 36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67"/>
                <a:gd name="T20" fmla="*/ 368 w 368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67">
                  <a:moveTo>
                    <a:pt x="0" y="167"/>
                  </a:moveTo>
                  <a:cubicBezTo>
                    <a:pt x="29" y="160"/>
                    <a:pt x="59" y="162"/>
                    <a:pt x="89" y="164"/>
                  </a:cubicBezTo>
                  <a:cubicBezTo>
                    <a:pt x="101" y="164"/>
                    <a:pt x="114" y="164"/>
                    <a:pt x="126" y="163"/>
                  </a:cubicBezTo>
                  <a:cubicBezTo>
                    <a:pt x="146" y="161"/>
                    <a:pt x="164" y="154"/>
                    <a:pt x="181" y="146"/>
                  </a:cubicBezTo>
                  <a:cubicBezTo>
                    <a:pt x="187" y="144"/>
                    <a:pt x="193" y="141"/>
                    <a:pt x="200" y="138"/>
                  </a:cubicBezTo>
                  <a:cubicBezTo>
                    <a:pt x="266" y="105"/>
                    <a:pt x="303" y="34"/>
                    <a:pt x="368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8"/>
            <p:cNvSpPr>
              <a:spLocks/>
            </p:cNvSpPr>
            <p:nvPr/>
          </p:nvSpPr>
          <p:spPr bwMode="auto">
            <a:xfrm>
              <a:off x="5263" y="4762"/>
              <a:ext cx="4282" cy="1947"/>
            </a:xfrm>
            <a:custGeom>
              <a:avLst/>
              <a:gdLst>
                <a:gd name="T0" fmla="*/ 0 w 369"/>
                <a:gd name="T1" fmla="*/ 22564 h 168"/>
                <a:gd name="T2" fmla="*/ 16966 w 369"/>
                <a:gd name="T3" fmla="*/ 21220 h 168"/>
                <a:gd name="T4" fmla="*/ 26667 w 369"/>
                <a:gd name="T5" fmla="*/ 17859 h 168"/>
                <a:gd name="T6" fmla="*/ 49690 w 369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168"/>
                <a:gd name="T14" fmla="*/ 369 w 369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168">
                  <a:moveTo>
                    <a:pt x="0" y="168"/>
                  </a:moveTo>
                  <a:cubicBezTo>
                    <a:pt x="40" y="157"/>
                    <a:pt x="84" y="163"/>
                    <a:pt x="126" y="158"/>
                  </a:cubicBezTo>
                  <a:cubicBezTo>
                    <a:pt x="153" y="154"/>
                    <a:pt x="174" y="144"/>
                    <a:pt x="198" y="133"/>
                  </a:cubicBezTo>
                  <a:cubicBezTo>
                    <a:pt x="266" y="103"/>
                    <a:pt x="303" y="32"/>
                    <a:pt x="369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9"/>
            <p:cNvSpPr>
              <a:spLocks/>
            </p:cNvSpPr>
            <p:nvPr/>
          </p:nvSpPr>
          <p:spPr bwMode="auto">
            <a:xfrm>
              <a:off x="5473" y="4866"/>
              <a:ext cx="4280" cy="1938"/>
            </a:xfrm>
            <a:custGeom>
              <a:avLst/>
              <a:gdLst>
                <a:gd name="T0" fmla="*/ 0 w 369"/>
                <a:gd name="T1" fmla="*/ 22490 h 167"/>
                <a:gd name="T2" fmla="*/ 16552 w 369"/>
                <a:gd name="T3" fmla="*/ 20065 h 167"/>
                <a:gd name="T4" fmla="*/ 26237 w 369"/>
                <a:gd name="T5" fmla="*/ 16560 h 167"/>
                <a:gd name="T6" fmla="*/ 49643 w 369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167"/>
                <a:gd name="T14" fmla="*/ 369 w 369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167">
                  <a:moveTo>
                    <a:pt x="0" y="167"/>
                  </a:moveTo>
                  <a:cubicBezTo>
                    <a:pt x="33" y="158"/>
                    <a:pt x="90" y="153"/>
                    <a:pt x="123" y="149"/>
                  </a:cubicBezTo>
                  <a:cubicBezTo>
                    <a:pt x="144" y="146"/>
                    <a:pt x="175" y="132"/>
                    <a:pt x="195" y="123"/>
                  </a:cubicBezTo>
                  <a:cubicBezTo>
                    <a:pt x="248" y="99"/>
                    <a:pt x="316" y="25"/>
                    <a:pt x="369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0"/>
            <p:cNvSpPr>
              <a:spLocks/>
            </p:cNvSpPr>
            <p:nvPr/>
          </p:nvSpPr>
          <p:spPr bwMode="auto">
            <a:xfrm>
              <a:off x="5693" y="4960"/>
              <a:ext cx="4268" cy="1948"/>
            </a:xfrm>
            <a:custGeom>
              <a:avLst/>
              <a:gdLst>
                <a:gd name="T0" fmla="*/ 0 w 368"/>
                <a:gd name="T1" fmla="*/ 22588 h 168"/>
                <a:gd name="T2" fmla="*/ 16005 w 368"/>
                <a:gd name="T3" fmla="*/ 19097 h 168"/>
                <a:gd name="T4" fmla="*/ 25562 w 368"/>
                <a:gd name="T5" fmla="*/ 15329 h 168"/>
                <a:gd name="T6" fmla="*/ 49500 w 368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"/>
                <a:gd name="T13" fmla="*/ 0 h 168"/>
                <a:gd name="T14" fmla="*/ 368 w 36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" h="168">
                  <a:moveTo>
                    <a:pt x="0" y="168"/>
                  </a:moveTo>
                  <a:cubicBezTo>
                    <a:pt x="24" y="161"/>
                    <a:pt x="95" y="145"/>
                    <a:pt x="119" y="142"/>
                  </a:cubicBezTo>
                  <a:cubicBezTo>
                    <a:pt x="135" y="140"/>
                    <a:pt x="175" y="121"/>
                    <a:pt x="190" y="114"/>
                  </a:cubicBezTo>
                  <a:cubicBezTo>
                    <a:pt x="230" y="96"/>
                    <a:pt x="328" y="18"/>
                    <a:pt x="368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1"/>
            <p:cNvSpPr>
              <a:spLocks/>
            </p:cNvSpPr>
            <p:nvPr/>
          </p:nvSpPr>
          <p:spPr bwMode="auto">
            <a:xfrm>
              <a:off x="5901" y="5052"/>
              <a:ext cx="4271" cy="1960"/>
            </a:xfrm>
            <a:custGeom>
              <a:avLst/>
              <a:gdLst>
                <a:gd name="T0" fmla="*/ 0 w 368"/>
                <a:gd name="T1" fmla="*/ 22731 h 169"/>
                <a:gd name="T2" fmla="*/ 15761 w 368"/>
                <a:gd name="T3" fmla="*/ 18023 h 169"/>
                <a:gd name="T4" fmla="*/ 25057 w 368"/>
                <a:gd name="T5" fmla="*/ 14126 h 169"/>
                <a:gd name="T6" fmla="*/ 49569 w 368"/>
                <a:gd name="T7" fmla="*/ 0 h 1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"/>
                <a:gd name="T13" fmla="*/ 0 h 169"/>
                <a:gd name="T14" fmla="*/ 368 w 368"/>
                <a:gd name="T15" fmla="*/ 169 h 1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" h="169">
                  <a:moveTo>
                    <a:pt x="0" y="169"/>
                  </a:moveTo>
                  <a:cubicBezTo>
                    <a:pt x="16" y="164"/>
                    <a:pt x="100" y="136"/>
                    <a:pt x="117" y="134"/>
                  </a:cubicBezTo>
                  <a:cubicBezTo>
                    <a:pt x="127" y="133"/>
                    <a:pt x="177" y="110"/>
                    <a:pt x="186" y="105"/>
                  </a:cubicBezTo>
                  <a:cubicBezTo>
                    <a:pt x="213" y="93"/>
                    <a:pt x="342" y="12"/>
                    <a:pt x="368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2"/>
            <p:cNvSpPr>
              <a:spLocks/>
            </p:cNvSpPr>
            <p:nvPr/>
          </p:nvSpPr>
          <p:spPr bwMode="auto">
            <a:xfrm>
              <a:off x="6109" y="5145"/>
              <a:ext cx="4271" cy="1959"/>
            </a:xfrm>
            <a:custGeom>
              <a:avLst/>
              <a:gdLst>
                <a:gd name="T0" fmla="*/ 0 w 368"/>
                <a:gd name="T1" fmla="*/ 22708 h 169"/>
                <a:gd name="T2" fmla="*/ 15355 w 368"/>
                <a:gd name="T3" fmla="*/ 16935 h 169"/>
                <a:gd name="T4" fmla="*/ 24512 w 368"/>
                <a:gd name="T5" fmla="*/ 13029 h 169"/>
                <a:gd name="T6" fmla="*/ 49569 w 368"/>
                <a:gd name="T7" fmla="*/ 0 h 1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"/>
                <a:gd name="T13" fmla="*/ 0 h 169"/>
                <a:gd name="T14" fmla="*/ 368 w 368"/>
                <a:gd name="T15" fmla="*/ 169 h 1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" h="169">
                  <a:moveTo>
                    <a:pt x="0" y="169"/>
                  </a:moveTo>
                  <a:cubicBezTo>
                    <a:pt x="9" y="167"/>
                    <a:pt x="106" y="127"/>
                    <a:pt x="114" y="126"/>
                  </a:cubicBezTo>
                  <a:cubicBezTo>
                    <a:pt x="119" y="126"/>
                    <a:pt x="178" y="99"/>
                    <a:pt x="182" y="97"/>
                  </a:cubicBezTo>
                  <a:cubicBezTo>
                    <a:pt x="196" y="91"/>
                    <a:pt x="355" y="6"/>
                    <a:pt x="368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3"/>
            <p:cNvSpPr>
              <a:spLocks noChangeShapeType="1"/>
            </p:cNvSpPr>
            <p:nvPr/>
          </p:nvSpPr>
          <p:spPr bwMode="auto">
            <a:xfrm flipV="1">
              <a:off x="6331" y="5237"/>
              <a:ext cx="4257" cy="1971"/>
            </a:xfrm>
            <a:prstGeom prst="line">
              <a:avLst/>
            </a:prstGeom>
            <a:noFill/>
            <a:ln w="381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4"/>
            <p:cNvSpPr>
              <a:spLocks/>
            </p:cNvSpPr>
            <p:nvPr/>
          </p:nvSpPr>
          <p:spPr bwMode="auto">
            <a:xfrm>
              <a:off x="4208" y="4275"/>
              <a:ext cx="4257" cy="2226"/>
            </a:xfrm>
            <a:custGeom>
              <a:avLst/>
              <a:gdLst>
                <a:gd name="T0" fmla="*/ 49379 w 367"/>
                <a:gd name="T1" fmla="*/ 0 h 192"/>
                <a:gd name="T2" fmla="*/ 25159 w 367"/>
                <a:gd name="T3" fmla="*/ 22712 h 192"/>
                <a:gd name="T4" fmla="*/ 12249 w 367"/>
                <a:gd name="T5" fmla="*/ 24324 h 192"/>
                <a:gd name="T6" fmla="*/ 0 w 367"/>
                <a:gd name="T7" fmla="*/ 2271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192"/>
                <a:gd name="T14" fmla="*/ 367 w 367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192">
                  <a:moveTo>
                    <a:pt x="367" y="0"/>
                  </a:moveTo>
                  <a:cubicBezTo>
                    <a:pt x="298" y="48"/>
                    <a:pt x="265" y="131"/>
                    <a:pt x="187" y="169"/>
                  </a:cubicBezTo>
                  <a:cubicBezTo>
                    <a:pt x="158" y="184"/>
                    <a:pt x="123" y="192"/>
                    <a:pt x="91" y="181"/>
                  </a:cubicBezTo>
                  <a:cubicBezTo>
                    <a:pt x="62" y="171"/>
                    <a:pt x="30" y="161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5"/>
            <p:cNvSpPr>
              <a:spLocks/>
            </p:cNvSpPr>
            <p:nvPr/>
          </p:nvSpPr>
          <p:spPr bwMode="auto">
            <a:xfrm>
              <a:off x="3988" y="4171"/>
              <a:ext cx="4257" cy="2122"/>
            </a:xfrm>
            <a:custGeom>
              <a:avLst/>
              <a:gdLst>
                <a:gd name="T0" fmla="*/ 49379 w 367"/>
                <a:gd name="T1" fmla="*/ 0 h 183"/>
                <a:gd name="T2" fmla="*/ 38475 w 367"/>
                <a:gd name="T3" fmla="*/ 10622 h 183"/>
                <a:gd name="T4" fmla="*/ 25565 w 367"/>
                <a:gd name="T5" fmla="*/ 21777 h 183"/>
                <a:gd name="T6" fmla="*/ 14267 w 367"/>
                <a:gd name="T7" fmla="*/ 24073 h 183"/>
                <a:gd name="T8" fmla="*/ 12516 w 367"/>
                <a:gd name="T9" fmla="*/ 23794 h 183"/>
                <a:gd name="T10" fmla="*/ 0 w 367"/>
                <a:gd name="T11" fmla="*/ 22727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83"/>
                <a:gd name="T20" fmla="*/ 367 w 367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83">
                  <a:moveTo>
                    <a:pt x="367" y="0"/>
                  </a:moveTo>
                  <a:cubicBezTo>
                    <a:pt x="335" y="21"/>
                    <a:pt x="310" y="51"/>
                    <a:pt x="286" y="79"/>
                  </a:cubicBezTo>
                  <a:cubicBezTo>
                    <a:pt x="258" y="112"/>
                    <a:pt x="230" y="142"/>
                    <a:pt x="190" y="162"/>
                  </a:cubicBezTo>
                  <a:cubicBezTo>
                    <a:pt x="165" y="175"/>
                    <a:pt x="135" y="183"/>
                    <a:pt x="106" y="179"/>
                  </a:cubicBezTo>
                  <a:cubicBezTo>
                    <a:pt x="102" y="179"/>
                    <a:pt x="98" y="178"/>
                    <a:pt x="93" y="177"/>
                  </a:cubicBezTo>
                  <a:cubicBezTo>
                    <a:pt x="63" y="169"/>
                    <a:pt x="31" y="159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6"/>
            <p:cNvSpPr>
              <a:spLocks/>
            </p:cNvSpPr>
            <p:nvPr/>
          </p:nvSpPr>
          <p:spPr bwMode="auto">
            <a:xfrm>
              <a:off x="3778" y="4067"/>
              <a:ext cx="4258" cy="2040"/>
            </a:xfrm>
            <a:custGeom>
              <a:avLst/>
              <a:gdLst>
                <a:gd name="T0" fmla="*/ 49402 w 367"/>
                <a:gd name="T1" fmla="*/ 0 h 176"/>
                <a:gd name="T2" fmla="*/ 38496 w 367"/>
                <a:gd name="T3" fmla="*/ 10072 h 176"/>
                <a:gd name="T4" fmla="*/ 25977 w 367"/>
                <a:gd name="T5" fmla="*/ 20690 h 176"/>
                <a:gd name="T6" fmla="*/ 14538 w 367"/>
                <a:gd name="T7" fmla="*/ 23379 h 176"/>
                <a:gd name="T8" fmla="*/ 12658 w 367"/>
                <a:gd name="T9" fmla="*/ 23240 h 176"/>
                <a:gd name="T10" fmla="*/ 0 w 367"/>
                <a:gd name="T11" fmla="*/ 22834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6"/>
                <a:gd name="T20" fmla="*/ 367 w 367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6">
                  <a:moveTo>
                    <a:pt x="367" y="0"/>
                  </a:moveTo>
                  <a:cubicBezTo>
                    <a:pt x="335" y="19"/>
                    <a:pt x="310" y="48"/>
                    <a:pt x="286" y="75"/>
                  </a:cubicBezTo>
                  <a:cubicBezTo>
                    <a:pt x="259" y="107"/>
                    <a:pt x="230" y="134"/>
                    <a:pt x="193" y="154"/>
                  </a:cubicBezTo>
                  <a:cubicBezTo>
                    <a:pt x="167" y="167"/>
                    <a:pt x="137" y="176"/>
                    <a:pt x="108" y="174"/>
                  </a:cubicBezTo>
                  <a:cubicBezTo>
                    <a:pt x="103" y="174"/>
                    <a:pt x="99" y="174"/>
                    <a:pt x="94" y="173"/>
                  </a:cubicBezTo>
                  <a:cubicBezTo>
                    <a:pt x="63" y="167"/>
                    <a:pt x="31" y="157"/>
                    <a:pt x="0" y="17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7"/>
            <p:cNvSpPr>
              <a:spLocks/>
            </p:cNvSpPr>
            <p:nvPr/>
          </p:nvSpPr>
          <p:spPr bwMode="auto">
            <a:xfrm>
              <a:off x="3558" y="3963"/>
              <a:ext cx="4258" cy="1971"/>
            </a:xfrm>
            <a:custGeom>
              <a:avLst/>
              <a:gdLst>
                <a:gd name="T0" fmla="*/ 49402 w 367"/>
                <a:gd name="T1" fmla="*/ 0 h 170"/>
                <a:gd name="T2" fmla="*/ 38763 w 367"/>
                <a:gd name="T3" fmla="*/ 9542 h 170"/>
                <a:gd name="T4" fmla="*/ 26383 w 367"/>
                <a:gd name="T5" fmla="*/ 19629 h 170"/>
                <a:gd name="T6" fmla="*/ 14804 w 367"/>
                <a:gd name="T7" fmla="*/ 22852 h 170"/>
                <a:gd name="T8" fmla="*/ 13052 w 367"/>
                <a:gd name="T9" fmla="*/ 22713 h 170"/>
                <a:gd name="T10" fmla="*/ 0 w 367"/>
                <a:gd name="T11" fmla="*/ 22852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367" y="0"/>
                  </a:moveTo>
                  <a:cubicBezTo>
                    <a:pt x="337" y="17"/>
                    <a:pt x="311" y="45"/>
                    <a:pt x="288" y="71"/>
                  </a:cubicBezTo>
                  <a:cubicBezTo>
                    <a:pt x="261" y="101"/>
                    <a:pt x="232" y="127"/>
                    <a:pt x="196" y="146"/>
                  </a:cubicBezTo>
                  <a:cubicBezTo>
                    <a:pt x="170" y="160"/>
                    <a:pt x="140" y="170"/>
                    <a:pt x="110" y="170"/>
                  </a:cubicBezTo>
                  <a:cubicBezTo>
                    <a:pt x="106" y="170"/>
                    <a:pt x="101" y="169"/>
                    <a:pt x="97" y="169"/>
                  </a:cubicBezTo>
                  <a:cubicBezTo>
                    <a:pt x="65" y="165"/>
                    <a:pt x="31" y="156"/>
                    <a:pt x="0" y="17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8"/>
            <p:cNvSpPr>
              <a:spLocks/>
            </p:cNvSpPr>
            <p:nvPr/>
          </p:nvSpPr>
          <p:spPr bwMode="auto">
            <a:xfrm>
              <a:off x="3350" y="3859"/>
              <a:ext cx="4256" cy="1971"/>
            </a:xfrm>
            <a:custGeom>
              <a:avLst/>
              <a:gdLst>
                <a:gd name="T0" fmla="*/ 49356 w 367"/>
                <a:gd name="T1" fmla="*/ 0 h 170"/>
                <a:gd name="T2" fmla="*/ 38733 w 367"/>
                <a:gd name="T3" fmla="*/ 9009 h 170"/>
                <a:gd name="T4" fmla="*/ 26765 w 367"/>
                <a:gd name="T5" fmla="*/ 18551 h 170"/>
                <a:gd name="T6" fmla="*/ 15064 w 367"/>
                <a:gd name="T7" fmla="*/ 22180 h 170"/>
                <a:gd name="T8" fmla="*/ 13174 w 367"/>
                <a:gd name="T9" fmla="*/ 22040 h 170"/>
                <a:gd name="T10" fmla="*/ 0 w 367"/>
                <a:gd name="T11" fmla="*/ 22852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367" y="0"/>
                  </a:moveTo>
                  <a:cubicBezTo>
                    <a:pt x="337" y="15"/>
                    <a:pt x="310" y="42"/>
                    <a:pt x="288" y="67"/>
                  </a:cubicBezTo>
                  <a:cubicBezTo>
                    <a:pt x="262" y="96"/>
                    <a:pt x="233" y="119"/>
                    <a:pt x="199" y="138"/>
                  </a:cubicBezTo>
                  <a:cubicBezTo>
                    <a:pt x="172" y="153"/>
                    <a:pt x="142" y="163"/>
                    <a:pt x="112" y="165"/>
                  </a:cubicBezTo>
                  <a:cubicBezTo>
                    <a:pt x="107" y="165"/>
                    <a:pt x="102" y="165"/>
                    <a:pt x="98" y="164"/>
                  </a:cubicBezTo>
                  <a:cubicBezTo>
                    <a:pt x="65" y="163"/>
                    <a:pt x="31" y="154"/>
                    <a:pt x="0" y="17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9"/>
            <p:cNvSpPr>
              <a:spLocks/>
            </p:cNvSpPr>
            <p:nvPr/>
          </p:nvSpPr>
          <p:spPr bwMode="auto">
            <a:xfrm>
              <a:off x="3130" y="3764"/>
              <a:ext cx="4268" cy="1960"/>
            </a:xfrm>
            <a:custGeom>
              <a:avLst/>
              <a:gdLst>
                <a:gd name="T0" fmla="*/ 49500 w 368"/>
                <a:gd name="T1" fmla="*/ 0 h 169"/>
                <a:gd name="T2" fmla="*/ 39003 w 368"/>
                <a:gd name="T3" fmla="*/ 8339 h 169"/>
                <a:gd name="T4" fmla="*/ 27174 w 368"/>
                <a:gd name="T5" fmla="*/ 17489 h 169"/>
                <a:gd name="T6" fmla="*/ 15332 w 368"/>
                <a:gd name="T7" fmla="*/ 21386 h 169"/>
                <a:gd name="T8" fmla="*/ 0 w 368"/>
                <a:gd name="T9" fmla="*/ 2273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69"/>
                <a:gd name="T17" fmla="*/ 368 w 36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69">
                  <a:moveTo>
                    <a:pt x="368" y="0"/>
                  </a:moveTo>
                  <a:cubicBezTo>
                    <a:pt x="338" y="12"/>
                    <a:pt x="311" y="38"/>
                    <a:pt x="290" y="62"/>
                  </a:cubicBezTo>
                  <a:cubicBezTo>
                    <a:pt x="264" y="90"/>
                    <a:pt x="235" y="111"/>
                    <a:pt x="202" y="130"/>
                  </a:cubicBezTo>
                  <a:cubicBezTo>
                    <a:pt x="175" y="145"/>
                    <a:pt x="145" y="156"/>
                    <a:pt x="114" y="159"/>
                  </a:cubicBezTo>
                  <a:cubicBezTo>
                    <a:pt x="76" y="162"/>
                    <a:pt x="36" y="149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0"/>
            <p:cNvSpPr>
              <a:spLocks/>
            </p:cNvSpPr>
            <p:nvPr/>
          </p:nvSpPr>
          <p:spPr bwMode="auto">
            <a:xfrm>
              <a:off x="2919" y="3672"/>
              <a:ext cx="4259" cy="1960"/>
            </a:xfrm>
            <a:custGeom>
              <a:avLst/>
              <a:gdLst>
                <a:gd name="T0" fmla="*/ 49425 w 367"/>
                <a:gd name="T1" fmla="*/ 0 h 169"/>
                <a:gd name="T2" fmla="*/ 38784 w 367"/>
                <a:gd name="T3" fmla="*/ 7666 h 169"/>
                <a:gd name="T4" fmla="*/ 26668 w 367"/>
                <a:gd name="T5" fmla="*/ 16144 h 169"/>
                <a:gd name="T6" fmla="*/ 14947 w 367"/>
                <a:gd name="T7" fmla="*/ 20307 h 169"/>
                <a:gd name="T8" fmla="*/ 0 w 367"/>
                <a:gd name="T9" fmla="*/ 2273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169"/>
                <a:gd name="T17" fmla="*/ 367 w 367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169">
                  <a:moveTo>
                    <a:pt x="367" y="0"/>
                  </a:moveTo>
                  <a:cubicBezTo>
                    <a:pt x="344" y="10"/>
                    <a:pt x="304" y="38"/>
                    <a:pt x="288" y="57"/>
                  </a:cubicBezTo>
                  <a:cubicBezTo>
                    <a:pt x="267" y="80"/>
                    <a:pt x="224" y="106"/>
                    <a:pt x="198" y="120"/>
                  </a:cubicBezTo>
                  <a:cubicBezTo>
                    <a:pt x="177" y="132"/>
                    <a:pt x="136" y="149"/>
                    <a:pt x="111" y="151"/>
                  </a:cubicBezTo>
                  <a:cubicBezTo>
                    <a:pt x="81" y="154"/>
                    <a:pt x="28" y="152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1"/>
            <p:cNvSpPr>
              <a:spLocks/>
            </p:cNvSpPr>
            <p:nvPr/>
          </p:nvSpPr>
          <p:spPr bwMode="auto">
            <a:xfrm>
              <a:off x="2711" y="3568"/>
              <a:ext cx="4257" cy="1971"/>
            </a:xfrm>
            <a:custGeom>
              <a:avLst/>
              <a:gdLst>
                <a:gd name="T0" fmla="*/ 49379 w 367"/>
                <a:gd name="T1" fmla="*/ 0 h 170"/>
                <a:gd name="T2" fmla="*/ 38348 w 367"/>
                <a:gd name="T3" fmla="*/ 7258 h 170"/>
                <a:gd name="T4" fmla="*/ 26099 w 367"/>
                <a:gd name="T5" fmla="*/ 15061 h 170"/>
                <a:gd name="T6" fmla="*/ 14534 w 367"/>
                <a:gd name="T7" fmla="*/ 19490 h 170"/>
                <a:gd name="T8" fmla="*/ 0 w 367"/>
                <a:gd name="T9" fmla="*/ 2285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170"/>
                <a:gd name="T17" fmla="*/ 367 w 36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170">
                  <a:moveTo>
                    <a:pt x="367" y="0"/>
                  </a:moveTo>
                  <a:cubicBezTo>
                    <a:pt x="349" y="8"/>
                    <a:pt x="298" y="40"/>
                    <a:pt x="285" y="54"/>
                  </a:cubicBezTo>
                  <a:cubicBezTo>
                    <a:pt x="270" y="71"/>
                    <a:pt x="213" y="101"/>
                    <a:pt x="194" y="112"/>
                  </a:cubicBezTo>
                  <a:cubicBezTo>
                    <a:pt x="178" y="121"/>
                    <a:pt x="127" y="143"/>
                    <a:pt x="108" y="145"/>
                  </a:cubicBezTo>
                  <a:cubicBezTo>
                    <a:pt x="86" y="147"/>
                    <a:pt x="21" y="157"/>
                    <a:pt x="0" y="17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2"/>
            <p:cNvSpPr>
              <a:spLocks/>
            </p:cNvSpPr>
            <p:nvPr/>
          </p:nvSpPr>
          <p:spPr bwMode="auto">
            <a:xfrm>
              <a:off x="2491" y="3476"/>
              <a:ext cx="4269" cy="1959"/>
            </a:xfrm>
            <a:custGeom>
              <a:avLst/>
              <a:gdLst>
                <a:gd name="T0" fmla="*/ 49523 w 368"/>
                <a:gd name="T1" fmla="*/ 0 h 169"/>
                <a:gd name="T2" fmla="*/ 38224 w 368"/>
                <a:gd name="T3" fmla="*/ 6584 h 169"/>
                <a:gd name="T4" fmla="*/ 25707 w 368"/>
                <a:gd name="T5" fmla="*/ 13841 h 169"/>
                <a:gd name="T6" fmla="*/ 14396 w 368"/>
                <a:gd name="T7" fmla="*/ 18408 h 169"/>
                <a:gd name="T8" fmla="*/ 0 w 368"/>
                <a:gd name="T9" fmla="*/ 22708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69"/>
                <a:gd name="T17" fmla="*/ 368 w 36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69">
                  <a:moveTo>
                    <a:pt x="368" y="0"/>
                  </a:moveTo>
                  <a:cubicBezTo>
                    <a:pt x="356" y="5"/>
                    <a:pt x="293" y="40"/>
                    <a:pt x="284" y="49"/>
                  </a:cubicBezTo>
                  <a:cubicBezTo>
                    <a:pt x="274" y="61"/>
                    <a:pt x="204" y="96"/>
                    <a:pt x="191" y="103"/>
                  </a:cubicBezTo>
                  <a:cubicBezTo>
                    <a:pt x="180" y="109"/>
                    <a:pt x="119" y="136"/>
                    <a:pt x="107" y="137"/>
                  </a:cubicBezTo>
                  <a:cubicBezTo>
                    <a:pt x="91" y="138"/>
                    <a:pt x="14" y="161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3"/>
            <p:cNvSpPr>
              <a:spLocks/>
            </p:cNvSpPr>
            <p:nvPr/>
          </p:nvSpPr>
          <p:spPr bwMode="auto">
            <a:xfrm>
              <a:off x="2283" y="3382"/>
              <a:ext cx="4268" cy="1961"/>
            </a:xfrm>
            <a:custGeom>
              <a:avLst/>
              <a:gdLst>
                <a:gd name="T0" fmla="*/ 49500 w 368"/>
                <a:gd name="T1" fmla="*/ 0 h 169"/>
                <a:gd name="T2" fmla="*/ 37936 w 368"/>
                <a:gd name="T3" fmla="*/ 6057 h 169"/>
                <a:gd name="T4" fmla="*/ 25156 w 368"/>
                <a:gd name="T5" fmla="*/ 12659 h 169"/>
                <a:gd name="T6" fmla="*/ 13987 w 368"/>
                <a:gd name="T7" fmla="*/ 17371 h 169"/>
                <a:gd name="T8" fmla="*/ 0 w 368"/>
                <a:gd name="T9" fmla="*/ 22755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69"/>
                <a:gd name="T17" fmla="*/ 368 w 36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69">
                  <a:moveTo>
                    <a:pt x="368" y="0"/>
                  </a:moveTo>
                  <a:cubicBezTo>
                    <a:pt x="362" y="3"/>
                    <a:pt x="286" y="40"/>
                    <a:pt x="282" y="45"/>
                  </a:cubicBezTo>
                  <a:cubicBezTo>
                    <a:pt x="277" y="50"/>
                    <a:pt x="193" y="90"/>
                    <a:pt x="187" y="94"/>
                  </a:cubicBezTo>
                  <a:cubicBezTo>
                    <a:pt x="181" y="97"/>
                    <a:pt x="110" y="129"/>
                    <a:pt x="104" y="129"/>
                  </a:cubicBezTo>
                  <a:cubicBezTo>
                    <a:pt x="96" y="130"/>
                    <a:pt x="7" y="164"/>
                    <a:pt x="0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4"/>
            <p:cNvSpPr>
              <a:spLocks noChangeShapeType="1"/>
            </p:cNvSpPr>
            <p:nvPr/>
          </p:nvSpPr>
          <p:spPr bwMode="auto">
            <a:xfrm flipH="1">
              <a:off x="2073" y="3289"/>
              <a:ext cx="4270" cy="1948"/>
            </a:xfrm>
            <a:prstGeom prst="line">
              <a:avLst/>
            </a:prstGeom>
            <a:noFill/>
            <a:ln w="381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5"/>
            <p:cNvSpPr>
              <a:spLocks noChangeShapeType="1"/>
            </p:cNvSpPr>
            <p:nvPr/>
          </p:nvSpPr>
          <p:spPr bwMode="auto">
            <a:xfrm>
              <a:off x="6343" y="3289"/>
              <a:ext cx="4245" cy="1948"/>
            </a:xfrm>
            <a:prstGeom prst="line">
              <a:avLst/>
            </a:prstGeom>
            <a:noFill/>
            <a:ln w="381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6"/>
            <p:cNvSpPr>
              <a:spLocks/>
            </p:cNvSpPr>
            <p:nvPr/>
          </p:nvSpPr>
          <p:spPr bwMode="auto">
            <a:xfrm>
              <a:off x="6133" y="3382"/>
              <a:ext cx="4259" cy="1949"/>
            </a:xfrm>
            <a:custGeom>
              <a:avLst/>
              <a:gdLst>
                <a:gd name="T0" fmla="*/ 0 w 367"/>
                <a:gd name="T1" fmla="*/ 0 h 168"/>
                <a:gd name="T2" fmla="*/ 10909 w 367"/>
                <a:gd name="T3" fmla="*/ 5650 h 168"/>
                <a:gd name="T4" fmla="*/ 25589 w 367"/>
                <a:gd name="T5" fmla="*/ 13191 h 168"/>
                <a:gd name="T6" fmla="*/ 36637 w 367"/>
                <a:gd name="T7" fmla="*/ 17761 h 168"/>
                <a:gd name="T8" fmla="*/ 49425 w 367"/>
                <a:gd name="T9" fmla="*/ 22611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168"/>
                <a:gd name="T17" fmla="*/ 367 w 367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168">
                  <a:moveTo>
                    <a:pt x="0" y="0"/>
                  </a:moveTo>
                  <a:cubicBezTo>
                    <a:pt x="6" y="3"/>
                    <a:pt x="76" y="37"/>
                    <a:pt x="81" y="42"/>
                  </a:cubicBezTo>
                  <a:cubicBezTo>
                    <a:pt x="87" y="48"/>
                    <a:pt x="182" y="94"/>
                    <a:pt x="190" y="98"/>
                  </a:cubicBezTo>
                  <a:cubicBezTo>
                    <a:pt x="195" y="101"/>
                    <a:pt x="265" y="132"/>
                    <a:pt x="272" y="132"/>
                  </a:cubicBezTo>
                  <a:cubicBezTo>
                    <a:pt x="279" y="133"/>
                    <a:pt x="360" y="165"/>
                    <a:pt x="367" y="168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7"/>
            <p:cNvSpPr>
              <a:spLocks/>
            </p:cNvSpPr>
            <p:nvPr/>
          </p:nvSpPr>
          <p:spPr bwMode="auto">
            <a:xfrm>
              <a:off x="5937" y="3476"/>
              <a:ext cx="4244" cy="1947"/>
            </a:xfrm>
            <a:custGeom>
              <a:avLst/>
              <a:gdLst>
                <a:gd name="T0" fmla="*/ 0 w 366"/>
                <a:gd name="T1" fmla="*/ 0 h 168"/>
                <a:gd name="T2" fmla="*/ 10622 w 366"/>
                <a:gd name="T3" fmla="*/ 6177 h 168"/>
                <a:gd name="T4" fmla="*/ 24873 w 366"/>
                <a:gd name="T5" fmla="*/ 14371 h 168"/>
                <a:gd name="T6" fmla="*/ 36167 w 366"/>
                <a:gd name="T7" fmla="*/ 18670 h 168"/>
                <a:gd name="T8" fmla="*/ 49212 w 366"/>
                <a:gd name="T9" fmla="*/ 22564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68"/>
                <a:gd name="T17" fmla="*/ 366 w 36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68">
                  <a:moveTo>
                    <a:pt x="0" y="0"/>
                  </a:moveTo>
                  <a:cubicBezTo>
                    <a:pt x="11" y="6"/>
                    <a:pt x="70" y="37"/>
                    <a:pt x="79" y="46"/>
                  </a:cubicBezTo>
                  <a:cubicBezTo>
                    <a:pt x="91" y="58"/>
                    <a:pt x="170" y="99"/>
                    <a:pt x="185" y="107"/>
                  </a:cubicBezTo>
                  <a:cubicBezTo>
                    <a:pt x="196" y="113"/>
                    <a:pt x="256" y="139"/>
                    <a:pt x="269" y="139"/>
                  </a:cubicBezTo>
                  <a:cubicBezTo>
                    <a:pt x="283" y="140"/>
                    <a:pt x="352" y="162"/>
                    <a:pt x="366" y="168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8"/>
            <p:cNvSpPr>
              <a:spLocks/>
            </p:cNvSpPr>
            <p:nvPr/>
          </p:nvSpPr>
          <p:spPr bwMode="auto">
            <a:xfrm>
              <a:off x="5728" y="3568"/>
              <a:ext cx="4245" cy="1960"/>
            </a:xfrm>
            <a:custGeom>
              <a:avLst/>
              <a:gdLst>
                <a:gd name="T0" fmla="*/ 0 w 366"/>
                <a:gd name="T1" fmla="*/ 0 h 169"/>
                <a:gd name="T2" fmla="*/ 10357 w 366"/>
                <a:gd name="T3" fmla="*/ 6727 h 169"/>
                <a:gd name="T4" fmla="*/ 24484 w 366"/>
                <a:gd name="T5" fmla="*/ 15599 h 169"/>
                <a:gd name="T6" fmla="*/ 35920 w 366"/>
                <a:gd name="T7" fmla="*/ 19635 h 169"/>
                <a:gd name="T8" fmla="*/ 49235 w 366"/>
                <a:gd name="T9" fmla="*/ 2273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69"/>
                <a:gd name="T17" fmla="*/ 366 w 36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69">
                  <a:moveTo>
                    <a:pt x="0" y="0"/>
                  </a:moveTo>
                  <a:cubicBezTo>
                    <a:pt x="17" y="9"/>
                    <a:pt x="64" y="36"/>
                    <a:pt x="77" y="50"/>
                  </a:cubicBezTo>
                  <a:cubicBezTo>
                    <a:pt x="96" y="69"/>
                    <a:pt x="159" y="104"/>
                    <a:pt x="182" y="116"/>
                  </a:cubicBezTo>
                  <a:cubicBezTo>
                    <a:pt x="198" y="125"/>
                    <a:pt x="248" y="146"/>
                    <a:pt x="267" y="146"/>
                  </a:cubicBezTo>
                  <a:cubicBezTo>
                    <a:pt x="288" y="147"/>
                    <a:pt x="346" y="159"/>
                    <a:pt x="366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9"/>
            <p:cNvSpPr>
              <a:spLocks/>
            </p:cNvSpPr>
            <p:nvPr/>
          </p:nvSpPr>
          <p:spPr bwMode="auto">
            <a:xfrm>
              <a:off x="5530" y="3660"/>
              <a:ext cx="4235" cy="1960"/>
            </a:xfrm>
            <a:custGeom>
              <a:avLst/>
              <a:gdLst>
                <a:gd name="T0" fmla="*/ 0 w 365"/>
                <a:gd name="T1" fmla="*/ 0 h 169"/>
                <a:gd name="T2" fmla="*/ 10094 w 365"/>
                <a:gd name="T3" fmla="*/ 7260 h 169"/>
                <a:gd name="T4" fmla="*/ 23832 w 365"/>
                <a:gd name="T5" fmla="*/ 16817 h 169"/>
                <a:gd name="T6" fmla="*/ 35412 w 365"/>
                <a:gd name="T7" fmla="*/ 20574 h 169"/>
                <a:gd name="T8" fmla="*/ 49138 w 365"/>
                <a:gd name="T9" fmla="*/ 2273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169"/>
                <a:gd name="T17" fmla="*/ 365 w 365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169">
                  <a:moveTo>
                    <a:pt x="0" y="0"/>
                  </a:moveTo>
                  <a:cubicBezTo>
                    <a:pt x="22" y="12"/>
                    <a:pt x="57" y="36"/>
                    <a:pt x="75" y="54"/>
                  </a:cubicBezTo>
                  <a:cubicBezTo>
                    <a:pt x="100" y="79"/>
                    <a:pt x="146" y="109"/>
                    <a:pt x="177" y="125"/>
                  </a:cubicBezTo>
                  <a:cubicBezTo>
                    <a:pt x="199" y="137"/>
                    <a:pt x="239" y="152"/>
                    <a:pt x="263" y="153"/>
                  </a:cubicBezTo>
                  <a:cubicBezTo>
                    <a:pt x="292" y="154"/>
                    <a:pt x="338" y="156"/>
                    <a:pt x="365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0"/>
            <p:cNvSpPr>
              <a:spLocks/>
            </p:cNvSpPr>
            <p:nvPr/>
          </p:nvSpPr>
          <p:spPr bwMode="auto">
            <a:xfrm>
              <a:off x="5322" y="3753"/>
              <a:ext cx="4245" cy="1961"/>
            </a:xfrm>
            <a:custGeom>
              <a:avLst/>
              <a:gdLst>
                <a:gd name="T0" fmla="*/ 0 w 366"/>
                <a:gd name="T1" fmla="*/ 0 h 169"/>
                <a:gd name="T2" fmla="*/ 9951 w 366"/>
                <a:gd name="T3" fmla="*/ 7809 h 169"/>
                <a:gd name="T4" fmla="*/ 23405 w 366"/>
                <a:gd name="T5" fmla="*/ 18044 h 169"/>
                <a:gd name="T6" fmla="*/ 35108 w 366"/>
                <a:gd name="T7" fmla="*/ 21548 h 169"/>
                <a:gd name="T8" fmla="*/ 49235 w 366"/>
                <a:gd name="T9" fmla="*/ 22755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69"/>
                <a:gd name="T17" fmla="*/ 366 w 36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69">
                  <a:moveTo>
                    <a:pt x="0" y="0"/>
                  </a:moveTo>
                  <a:cubicBezTo>
                    <a:pt x="29" y="15"/>
                    <a:pt x="51" y="36"/>
                    <a:pt x="74" y="58"/>
                  </a:cubicBezTo>
                  <a:cubicBezTo>
                    <a:pt x="105" y="89"/>
                    <a:pt x="135" y="114"/>
                    <a:pt x="174" y="134"/>
                  </a:cubicBezTo>
                  <a:cubicBezTo>
                    <a:pt x="201" y="149"/>
                    <a:pt x="231" y="159"/>
                    <a:pt x="261" y="160"/>
                  </a:cubicBezTo>
                  <a:cubicBezTo>
                    <a:pt x="297" y="162"/>
                    <a:pt x="332" y="153"/>
                    <a:pt x="366" y="169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1"/>
            <p:cNvSpPr>
              <a:spLocks/>
            </p:cNvSpPr>
            <p:nvPr/>
          </p:nvSpPr>
          <p:spPr bwMode="auto">
            <a:xfrm>
              <a:off x="5102" y="3859"/>
              <a:ext cx="4245" cy="1959"/>
            </a:xfrm>
            <a:custGeom>
              <a:avLst/>
              <a:gdLst>
                <a:gd name="T0" fmla="*/ 49235 w 366"/>
                <a:gd name="T1" fmla="*/ 22708 h 169"/>
                <a:gd name="T2" fmla="*/ 36187 w 366"/>
                <a:gd name="T3" fmla="*/ 22175 h 169"/>
                <a:gd name="T4" fmla="*/ 34981 w 366"/>
                <a:gd name="T5" fmla="*/ 22175 h 169"/>
                <a:gd name="T6" fmla="*/ 23139 w 366"/>
                <a:gd name="T7" fmla="*/ 18674 h 169"/>
                <a:gd name="T8" fmla="*/ 9824 w 366"/>
                <a:gd name="T9" fmla="*/ 8068 h 169"/>
                <a:gd name="T10" fmla="*/ 0 w 366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169"/>
                <a:gd name="T20" fmla="*/ 366 w 366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169">
                  <a:moveTo>
                    <a:pt x="366" y="169"/>
                  </a:moveTo>
                  <a:cubicBezTo>
                    <a:pt x="333" y="156"/>
                    <a:pt x="302" y="164"/>
                    <a:pt x="269" y="165"/>
                  </a:cubicBezTo>
                  <a:cubicBezTo>
                    <a:pt x="266" y="165"/>
                    <a:pt x="263" y="165"/>
                    <a:pt x="260" y="165"/>
                  </a:cubicBezTo>
                  <a:cubicBezTo>
                    <a:pt x="229" y="164"/>
                    <a:pt x="199" y="154"/>
                    <a:pt x="172" y="139"/>
                  </a:cubicBezTo>
                  <a:cubicBezTo>
                    <a:pt x="133" y="118"/>
                    <a:pt x="103" y="92"/>
                    <a:pt x="73" y="60"/>
                  </a:cubicBezTo>
                  <a:cubicBezTo>
                    <a:pt x="51" y="37"/>
                    <a:pt x="28" y="15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2"/>
            <p:cNvSpPr>
              <a:spLocks/>
            </p:cNvSpPr>
            <p:nvPr/>
          </p:nvSpPr>
          <p:spPr bwMode="auto">
            <a:xfrm>
              <a:off x="4892" y="3951"/>
              <a:ext cx="4235" cy="1983"/>
            </a:xfrm>
            <a:custGeom>
              <a:avLst/>
              <a:gdLst>
                <a:gd name="T0" fmla="*/ 49138 w 365"/>
                <a:gd name="T1" fmla="*/ 22729 h 171"/>
                <a:gd name="T2" fmla="*/ 35945 w 365"/>
                <a:gd name="T3" fmla="*/ 22857 h 171"/>
                <a:gd name="T4" fmla="*/ 34739 w 365"/>
                <a:gd name="T5" fmla="*/ 22996 h 171"/>
                <a:gd name="T6" fmla="*/ 22614 w 365"/>
                <a:gd name="T7" fmla="*/ 19494 h 171"/>
                <a:gd name="T8" fmla="*/ 9561 w 365"/>
                <a:gd name="T9" fmla="*/ 8477 h 171"/>
                <a:gd name="T10" fmla="*/ 0 w 365"/>
                <a:gd name="T11" fmla="*/ 0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5"/>
                <a:gd name="T19" fmla="*/ 0 h 171"/>
                <a:gd name="T20" fmla="*/ 365 w 365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5" h="171">
                  <a:moveTo>
                    <a:pt x="365" y="169"/>
                  </a:moveTo>
                  <a:cubicBezTo>
                    <a:pt x="331" y="158"/>
                    <a:pt x="301" y="168"/>
                    <a:pt x="267" y="170"/>
                  </a:cubicBezTo>
                  <a:cubicBezTo>
                    <a:pt x="264" y="171"/>
                    <a:pt x="261" y="171"/>
                    <a:pt x="258" y="171"/>
                  </a:cubicBezTo>
                  <a:cubicBezTo>
                    <a:pt x="226" y="171"/>
                    <a:pt x="197" y="160"/>
                    <a:pt x="168" y="145"/>
                  </a:cubicBezTo>
                  <a:cubicBezTo>
                    <a:pt x="130" y="124"/>
                    <a:pt x="100" y="95"/>
                    <a:pt x="71" y="63"/>
                  </a:cubicBezTo>
                  <a:cubicBezTo>
                    <a:pt x="49" y="39"/>
                    <a:pt x="27" y="17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3"/>
            <p:cNvSpPr>
              <a:spLocks/>
            </p:cNvSpPr>
            <p:nvPr/>
          </p:nvSpPr>
          <p:spPr bwMode="auto">
            <a:xfrm>
              <a:off x="4672" y="4055"/>
              <a:ext cx="4246" cy="2040"/>
            </a:xfrm>
            <a:custGeom>
              <a:avLst/>
              <a:gdLst>
                <a:gd name="T0" fmla="*/ 49258 w 366"/>
                <a:gd name="T1" fmla="*/ 22707 h 176"/>
                <a:gd name="T2" fmla="*/ 35801 w 366"/>
                <a:gd name="T3" fmla="*/ 23506 h 176"/>
                <a:gd name="T4" fmla="*/ 34583 w 366"/>
                <a:gd name="T5" fmla="*/ 23506 h 176"/>
                <a:gd name="T6" fmla="*/ 22344 w 366"/>
                <a:gd name="T7" fmla="*/ 20157 h 176"/>
                <a:gd name="T8" fmla="*/ 9420 w 366"/>
                <a:gd name="T9" fmla="*/ 8728 h 176"/>
                <a:gd name="T10" fmla="*/ 0 w 366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176"/>
                <a:gd name="T20" fmla="*/ 366 w 366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176">
                  <a:moveTo>
                    <a:pt x="366" y="169"/>
                  </a:moveTo>
                  <a:cubicBezTo>
                    <a:pt x="330" y="159"/>
                    <a:pt x="301" y="172"/>
                    <a:pt x="266" y="175"/>
                  </a:cubicBezTo>
                  <a:cubicBezTo>
                    <a:pt x="263" y="175"/>
                    <a:pt x="260" y="175"/>
                    <a:pt x="257" y="175"/>
                  </a:cubicBezTo>
                  <a:cubicBezTo>
                    <a:pt x="225" y="176"/>
                    <a:pt x="195" y="165"/>
                    <a:pt x="166" y="150"/>
                  </a:cubicBezTo>
                  <a:cubicBezTo>
                    <a:pt x="127" y="129"/>
                    <a:pt x="99" y="98"/>
                    <a:pt x="70" y="65"/>
                  </a:cubicBezTo>
                  <a:cubicBezTo>
                    <a:pt x="48" y="41"/>
                    <a:pt x="27" y="17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4"/>
            <p:cNvSpPr>
              <a:spLocks/>
            </p:cNvSpPr>
            <p:nvPr/>
          </p:nvSpPr>
          <p:spPr bwMode="auto">
            <a:xfrm>
              <a:off x="4452" y="4147"/>
              <a:ext cx="4244" cy="2123"/>
            </a:xfrm>
            <a:custGeom>
              <a:avLst/>
              <a:gdLst>
                <a:gd name="T0" fmla="*/ 49212 w 366"/>
                <a:gd name="T1" fmla="*/ 22750 h 183"/>
                <a:gd name="T2" fmla="*/ 35633 w 366"/>
                <a:gd name="T3" fmla="*/ 24223 h 183"/>
                <a:gd name="T4" fmla="*/ 34416 w 366"/>
                <a:gd name="T5" fmla="*/ 24362 h 183"/>
                <a:gd name="T6" fmla="*/ 22055 w 366"/>
                <a:gd name="T7" fmla="*/ 20859 h 183"/>
                <a:gd name="T8" fmla="*/ 9277 w 366"/>
                <a:gd name="T9" fmla="*/ 9153 h 183"/>
                <a:gd name="T10" fmla="*/ 0 w 366"/>
                <a:gd name="T11" fmla="*/ 0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183"/>
                <a:gd name="T20" fmla="*/ 366 w 366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183">
                  <a:moveTo>
                    <a:pt x="366" y="169"/>
                  </a:moveTo>
                  <a:cubicBezTo>
                    <a:pt x="329" y="162"/>
                    <a:pt x="301" y="176"/>
                    <a:pt x="265" y="180"/>
                  </a:cubicBezTo>
                  <a:cubicBezTo>
                    <a:pt x="262" y="181"/>
                    <a:pt x="259" y="181"/>
                    <a:pt x="256" y="181"/>
                  </a:cubicBezTo>
                  <a:cubicBezTo>
                    <a:pt x="223" y="183"/>
                    <a:pt x="193" y="172"/>
                    <a:pt x="164" y="155"/>
                  </a:cubicBezTo>
                  <a:cubicBezTo>
                    <a:pt x="125" y="134"/>
                    <a:pt x="97" y="101"/>
                    <a:pt x="69" y="68"/>
                  </a:cubicBezTo>
                  <a:cubicBezTo>
                    <a:pt x="48" y="43"/>
                    <a:pt x="27" y="19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5"/>
            <p:cNvSpPr>
              <a:spLocks/>
            </p:cNvSpPr>
            <p:nvPr/>
          </p:nvSpPr>
          <p:spPr bwMode="auto">
            <a:xfrm>
              <a:off x="4232" y="4251"/>
              <a:ext cx="4256" cy="2203"/>
            </a:xfrm>
            <a:custGeom>
              <a:avLst/>
              <a:gdLst>
                <a:gd name="T0" fmla="*/ 49356 w 367"/>
                <a:gd name="T1" fmla="*/ 22726 h 190"/>
                <a:gd name="T2" fmla="*/ 35509 w 367"/>
                <a:gd name="T3" fmla="*/ 24871 h 190"/>
                <a:gd name="T4" fmla="*/ 21651 w 367"/>
                <a:gd name="T5" fmla="*/ 21508 h 190"/>
                <a:gd name="T6" fmla="*/ 0 w 367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190"/>
                <a:gd name="T14" fmla="*/ 367 w 36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190">
                  <a:moveTo>
                    <a:pt x="367" y="169"/>
                  </a:moveTo>
                  <a:cubicBezTo>
                    <a:pt x="328" y="163"/>
                    <a:pt x="300" y="180"/>
                    <a:pt x="264" y="185"/>
                  </a:cubicBezTo>
                  <a:cubicBezTo>
                    <a:pt x="226" y="190"/>
                    <a:pt x="194" y="178"/>
                    <a:pt x="161" y="160"/>
                  </a:cubicBezTo>
                  <a:cubicBezTo>
                    <a:pt x="94" y="123"/>
                    <a:pt x="62" y="45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6"/>
            <p:cNvSpPr>
              <a:spLocks/>
            </p:cNvSpPr>
            <p:nvPr/>
          </p:nvSpPr>
          <p:spPr bwMode="auto">
            <a:xfrm>
              <a:off x="4021" y="4346"/>
              <a:ext cx="4259" cy="2132"/>
            </a:xfrm>
            <a:custGeom>
              <a:avLst/>
              <a:gdLst>
                <a:gd name="T0" fmla="*/ 49425 w 367"/>
                <a:gd name="T1" fmla="*/ 22687 h 184"/>
                <a:gd name="T2" fmla="*/ 44574 w 367"/>
                <a:gd name="T3" fmla="*/ 22560 h 184"/>
                <a:gd name="T4" fmla="*/ 36637 w 367"/>
                <a:gd name="T5" fmla="*/ 24031 h 184"/>
                <a:gd name="T6" fmla="*/ 35418 w 367"/>
                <a:gd name="T7" fmla="*/ 24170 h 184"/>
                <a:gd name="T8" fmla="*/ 21678 w 367"/>
                <a:gd name="T9" fmla="*/ 20671 h 184"/>
                <a:gd name="T10" fmla="*/ 10769 w 367"/>
                <a:gd name="T11" fmla="*/ 10880 h 184"/>
                <a:gd name="T12" fmla="*/ 0 w 367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184"/>
                <a:gd name="T23" fmla="*/ 367 w 367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184">
                  <a:moveTo>
                    <a:pt x="367" y="169"/>
                  </a:moveTo>
                  <a:cubicBezTo>
                    <a:pt x="354" y="167"/>
                    <a:pt x="342" y="167"/>
                    <a:pt x="331" y="168"/>
                  </a:cubicBezTo>
                  <a:cubicBezTo>
                    <a:pt x="311" y="170"/>
                    <a:pt x="293" y="177"/>
                    <a:pt x="272" y="179"/>
                  </a:cubicBezTo>
                  <a:cubicBezTo>
                    <a:pt x="269" y="180"/>
                    <a:pt x="266" y="180"/>
                    <a:pt x="263" y="180"/>
                  </a:cubicBezTo>
                  <a:cubicBezTo>
                    <a:pt x="226" y="184"/>
                    <a:pt x="194" y="172"/>
                    <a:pt x="161" y="154"/>
                  </a:cubicBezTo>
                  <a:cubicBezTo>
                    <a:pt x="128" y="136"/>
                    <a:pt x="104" y="109"/>
                    <a:pt x="80" y="81"/>
                  </a:cubicBezTo>
                  <a:cubicBezTo>
                    <a:pt x="55" y="52"/>
                    <a:pt x="30" y="23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7"/>
            <p:cNvSpPr>
              <a:spLocks/>
            </p:cNvSpPr>
            <p:nvPr/>
          </p:nvSpPr>
          <p:spPr bwMode="auto">
            <a:xfrm>
              <a:off x="3801" y="4450"/>
              <a:ext cx="4271" cy="2040"/>
            </a:xfrm>
            <a:custGeom>
              <a:avLst/>
              <a:gdLst>
                <a:gd name="T0" fmla="*/ 49569 w 368"/>
                <a:gd name="T1" fmla="*/ 22707 h 176"/>
                <a:gd name="T2" fmla="*/ 44718 w 368"/>
                <a:gd name="T3" fmla="*/ 22173 h 176"/>
                <a:gd name="T4" fmla="*/ 36768 w 368"/>
                <a:gd name="T5" fmla="*/ 23379 h 176"/>
                <a:gd name="T6" fmla="*/ 35561 w 368"/>
                <a:gd name="T7" fmla="*/ 23506 h 176"/>
                <a:gd name="T8" fmla="*/ 21692 w 368"/>
                <a:gd name="T9" fmla="*/ 19878 h 176"/>
                <a:gd name="T10" fmla="*/ 10910 w 368"/>
                <a:gd name="T11" fmla="*/ 10351 h 176"/>
                <a:gd name="T12" fmla="*/ 0 w 368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8"/>
                <a:gd name="T22" fmla="*/ 0 h 176"/>
                <a:gd name="T23" fmla="*/ 368 w 368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8" h="176">
                  <a:moveTo>
                    <a:pt x="368" y="169"/>
                  </a:moveTo>
                  <a:cubicBezTo>
                    <a:pt x="355" y="167"/>
                    <a:pt x="344" y="165"/>
                    <a:pt x="332" y="165"/>
                  </a:cubicBezTo>
                  <a:cubicBezTo>
                    <a:pt x="312" y="166"/>
                    <a:pt x="293" y="173"/>
                    <a:pt x="273" y="174"/>
                  </a:cubicBezTo>
                  <a:cubicBezTo>
                    <a:pt x="270" y="174"/>
                    <a:pt x="267" y="175"/>
                    <a:pt x="264" y="175"/>
                  </a:cubicBezTo>
                  <a:cubicBezTo>
                    <a:pt x="226" y="176"/>
                    <a:pt x="195" y="166"/>
                    <a:pt x="161" y="148"/>
                  </a:cubicBezTo>
                  <a:cubicBezTo>
                    <a:pt x="129" y="130"/>
                    <a:pt x="105" y="104"/>
                    <a:pt x="81" y="77"/>
                  </a:cubicBezTo>
                  <a:cubicBezTo>
                    <a:pt x="56" y="49"/>
                    <a:pt x="30" y="22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8"/>
            <p:cNvSpPr>
              <a:spLocks/>
            </p:cNvSpPr>
            <p:nvPr/>
          </p:nvSpPr>
          <p:spPr bwMode="auto">
            <a:xfrm>
              <a:off x="3581" y="4542"/>
              <a:ext cx="4281" cy="1971"/>
            </a:xfrm>
            <a:custGeom>
              <a:avLst/>
              <a:gdLst>
                <a:gd name="T0" fmla="*/ 49667 w 369"/>
                <a:gd name="T1" fmla="*/ 22713 h 170"/>
                <a:gd name="T2" fmla="*/ 44817 w 369"/>
                <a:gd name="T3" fmla="*/ 22040 h 170"/>
                <a:gd name="T4" fmla="*/ 36742 w 369"/>
                <a:gd name="T5" fmla="*/ 22852 h 170"/>
                <a:gd name="T6" fmla="*/ 35663 w 369"/>
                <a:gd name="T7" fmla="*/ 22852 h 170"/>
                <a:gd name="T8" fmla="*/ 21799 w 369"/>
                <a:gd name="T9" fmla="*/ 19084 h 170"/>
                <a:gd name="T10" fmla="*/ 11033 w 369"/>
                <a:gd name="T11" fmla="*/ 9948 h 170"/>
                <a:gd name="T12" fmla="*/ 0 w 369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170"/>
                <a:gd name="T23" fmla="*/ 369 w 369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170">
                  <a:moveTo>
                    <a:pt x="369" y="169"/>
                  </a:moveTo>
                  <a:cubicBezTo>
                    <a:pt x="356" y="167"/>
                    <a:pt x="345" y="165"/>
                    <a:pt x="333" y="164"/>
                  </a:cubicBezTo>
                  <a:cubicBezTo>
                    <a:pt x="313" y="163"/>
                    <a:pt x="294" y="169"/>
                    <a:pt x="273" y="170"/>
                  </a:cubicBezTo>
                  <a:cubicBezTo>
                    <a:pt x="271" y="170"/>
                    <a:pt x="268" y="170"/>
                    <a:pt x="265" y="170"/>
                  </a:cubicBezTo>
                  <a:cubicBezTo>
                    <a:pt x="227" y="170"/>
                    <a:pt x="196" y="160"/>
                    <a:pt x="162" y="142"/>
                  </a:cubicBezTo>
                  <a:cubicBezTo>
                    <a:pt x="131" y="125"/>
                    <a:pt x="106" y="100"/>
                    <a:pt x="82" y="74"/>
                  </a:cubicBezTo>
                  <a:cubicBezTo>
                    <a:pt x="57" y="46"/>
                    <a:pt x="30" y="22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9"/>
            <p:cNvSpPr>
              <a:spLocks/>
            </p:cNvSpPr>
            <p:nvPr/>
          </p:nvSpPr>
          <p:spPr bwMode="auto">
            <a:xfrm>
              <a:off x="3373" y="4646"/>
              <a:ext cx="4280" cy="1948"/>
            </a:xfrm>
            <a:custGeom>
              <a:avLst/>
              <a:gdLst>
                <a:gd name="T0" fmla="*/ 49643 w 369"/>
                <a:gd name="T1" fmla="*/ 22588 h 168"/>
                <a:gd name="T2" fmla="*/ 44795 w 369"/>
                <a:gd name="T3" fmla="*/ 21648 h 168"/>
                <a:gd name="T4" fmla="*/ 36734 w 369"/>
                <a:gd name="T5" fmla="*/ 22182 h 168"/>
                <a:gd name="T6" fmla="*/ 35516 w 369"/>
                <a:gd name="T7" fmla="*/ 22054 h 168"/>
                <a:gd name="T8" fmla="*/ 21794 w 369"/>
                <a:gd name="T9" fmla="*/ 18147 h 168"/>
                <a:gd name="T10" fmla="*/ 11031 w 369"/>
                <a:gd name="T11" fmla="*/ 9276 h 168"/>
                <a:gd name="T12" fmla="*/ 0 w 369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168"/>
                <a:gd name="T23" fmla="*/ 369 w 369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168">
                  <a:moveTo>
                    <a:pt x="369" y="168"/>
                  </a:moveTo>
                  <a:cubicBezTo>
                    <a:pt x="357" y="166"/>
                    <a:pt x="345" y="163"/>
                    <a:pt x="333" y="161"/>
                  </a:cubicBezTo>
                  <a:cubicBezTo>
                    <a:pt x="313" y="159"/>
                    <a:pt x="293" y="165"/>
                    <a:pt x="273" y="165"/>
                  </a:cubicBezTo>
                  <a:cubicBezTo>
                    <a:pt x="270" y="165"/>
                    <a:pt x="267" y="165"/>
                    <a:pt x="264" y="164"/>
                  </a:cubicBezTo>
                  <a:cubicBezTo>
                    <a:pt x="227" y="162"/>
                    <a:pt x="196" y="153"/>
                    <a:pt x="162" y="135"/>
                  </a:cubicBezTo>
                  <a:cubicBezTo>
                    <a:pt x="131" y="118"/>
                    <a:pt x="106" y="94"/>
                    <a:pt x="82" y="69"/>
                  </a:cubicBezTo>
                  <a:cubicBezTo>
                    <a:pt x="56" y="43"/>
                    <a:pt x="29" y="22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0"/>
            <p:cNvSpPr>
              <a:spLocks/>
            </p:cNvSpPr>
            <p:nvPr/>
          </p:nvSpPr>
          <p:spPr bwMode="auto">
            <a:xfrm>
              <a:off x="3151" y="4738"/>
              <a:ext cx="4294" cy="1962"/>
            </a:xfrm>
            <a:custGeom>
              <a:avLst/>
              <a:gdLst>
                <a:gd name="T0" fmla="*/ 49834 w 370"/>
                <a:gd name="T1" fmla="*/ 22778 h 169"/>
                <a:gd name="T2" fmla="*/ 45122 w 370"/>
                <a:gd name="T3" fmla="*/ 21570 h 169"/>
                <a:gd name="T4" fmla="*/ 36905 w 370"/>
                <a:gd name="T5" fmla="*/ 21698 h 169"/>
                <a:gd name="T6" fmla="*/ 21818 w 370"/>
                <a:gd name="T7" fmla="*/ 17391 h 169"/>
                <a:gd name="T8" fmla="*/ 11176 w 370"/>
                <a:gd name="T9" fmla="*/ 8893 h 169"/>
                <a:gd name="T10" fmla="*/ 0 w 370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0"/>
                <a:gd name="T19" fmla="*/ 0 h 169"/>
                <a:gd name="T20" fmla="*/ 370 w 370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0" h="169">
                  <a:moveTo>
                    <a:pt x="370" y="169"/>
                  </a:moveTo>
                  <a:cubicBezTo>
                    <a:pt x="358" y="166"/>
                    <a:pt x="347" y="162"/>
                    <a:pt x="335" y="160"/>
                  </a:cubicBezTo>
                  <a:cubicBezTo>
                    <a:pt x="314" y="156"/>
                    <a:pt x="294" y="162"/>
                    <a:pt x="274" y="161"/>
                  </a:cubicBezTo>
                  <a:cubicBezTo>
                    <a:pt x="232" y="157"/>
                    <a:pt x="199" y="149"/>
                    <a:pt x="162" y="129"/>
                  </a:cubicBezTo>
                  <a:cubicBezTo>
                    <a:pt x="132" y="113"/>
                    <a:pt x="107" y="90"/>
                    <a:pt x="83" y="66"/>
                  </a:cubicBezTo>
                  <a:cubicBezTo>
                    <a:pt x="57" y="40"/>
                    <a:pt x="29" y="22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1"/>
            <p:cNvSpPr>
              <a:spLocks/>
            </p:cNvSpPr>
            <p:nvPr/>
          </p:nvSpPr>
          <p:spPr bwMode="auto">
            <a:xfrm>
              <a:off x="2943" y="4844"/>
              <a:ext cx="4270" cy="1960"/>
            </a:xfrm>
            <a:custGeom>
              <a:avLst/>
              <a:gdLst>
                <a:gd name="T0" fmla="*/ 49546 w 368"/>
                <a:gd name="T1" fmla="*/ 22731 h 169"/>
                <a:gd name="T2" fmla="*/ 44963 w 368"/>
                <a:gd name="T3" fmla="*/ 21386 h 169"/>
                <a:gd name="T4" fmla="*/ 37026 w 368"/>
                <a:gd name="T5" fmla="*/ 20713 h 169"/>
                <a:gd name="T6" fmla="*/ 22220 w 368"/>
                <a:gd name="T7" fmla="*/ 16144 h 169"/>
                <a:gd name="T8" fmla="*/ 11313 w 368"/>
                <a:gd name="T9" fmla="*/ 8200 h 169"/>
                <a:gd name="T10" fmla="*/ 0 w 3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69"/>
                <a:gd name="T20" fmla="*/ 368 w 368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69">
                  <a:moveTo>
                    <a:pt x="368" y="169"/>
                  </a:moveTo>
                  <a:cubicBezTo>
                    <a:pt x="359" y="167"/>
                    <a:pt x="344" y="161"/>
                    <a:pt x="334" y="159"/>
                  </a:cubicBezTo>
                  <a:cubicBezTo>
                    <a:pt x="318" y="156"/>
                    <a:pt x="291" y="156"/>
                    <a:pt x="275" y="154"/>
                  </a:cubicBezTo>
                  <a:cubicBezTo>
                    <a:pt x="242" y="152"/>
                    <a:pt x="195" y="135"/>
                    <a:pt x="165" y="120"/>
                  </a:cubicBezTo>
                  <a:cubicBezTo>
                    <a:pt x="141" y="107"/>
                    <a:pt x="104" y="80"/>
                    <a:pt x="84" y="61"/>
                  </a:cubicBezTo>
                  <a:cubicBezTo>
                    <a:pt x="63" y="40"/>
                    <a:pt x="23" y="17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2"/>
            <p:cNvSpPr>
              <a:spLocks/>
            </p:cNvSpPr>
            <p:nvPr/>
          </p:nvSpPr>
          <p:spPr bwMode="auto">
            <a:xfrm>
              <a:off x="2723" y="4937"/>
              <a:ext cx="4268" cy="1959"/>
            </a:xfrm>
            <a:custGeom>
              <a:avLst/>
              <a:gdLst>
                <a:gd name="T0" fmla="*/ 49500 w 368"/>
                <a:gd name="T1" fmla="*/ 22708 h 169"/>
                <a:gd name="T2" fmla="*/ 45058 w 368"/>
                <a:gd name="T3" fmla="*/ 21224 h 169"/>
                <a:gd name="T4" fmla="*/ 37264 w 368"/>
                <a:gd name="T5" fmla="*/ 20019 h 169"/>
                <a:gd name="T6" fmla="*/ 22732 w 368"/>
                <a:gd name="T7" fmla="*/ 14919 h 169"/>
                <a:gd name="T8" fmla="*/ 11563 w 368"/>
                <a:gd name="T9" fmla="*/ 7662 h 169"/>
                <a:gd name="T10" fmla="*/ 0 w 3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69"/>
                <a:gd name="T20" fmla="*/ 368 w 368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69">
                  <a:moveTo>
                    <a:pt x="368" y="169"/>
                  </a:moveTo>
                  <a:cubicBezTo>
                    <a:pt x="361" y="168"/>
                    <a:pt x="342" y="160"/>
                    <a:pt x="335" y="158"/>
                  </a:cubicBezTo>
                  <a:cubicBezTo>
                    <a:pt x="323" y="156"/>
                    <a:pt x="289" y="150"/>
                    <a:pt x="277" y="149"/>
                  </a:cubicBezTo>
                  <a:cubicBezTo>
                    <a:pt x="252" y="147"/>
                    <a:pt x="191" y="123"/>
                    <a:pt x="169" y="111"/>
                  </a:cubicBezTo>
                  <a:cubicBezTo>
                    <a:pt x="151" y="101"/>
                    <a:pt x="101" y="71"/>
                    <a:pt x="86" y="57"/>
                  </a:cubicBezTo>
                  <a:cubicBezTo>
                    <a:pt x="71" y="42"/>
                    <a:pt x="17" y="13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3"/>
            <p:cNvSpPr>
              <a:spLocks/>
            </p:cNvSpPr>
            <p:nvPr/>
          </p:nvSpPr>
          <p:spPr bwMode="auto">
            <a:xfrm>
              <a:off x="2503" y="5041"/>
              <a:ext cx="4268" cy="1959"/>
            </a:xfrm>
            <a:custGeom>
              <a:avLst/>
              <a:gdLst>
                <a:gd name="T0" fmla="*/ 49500 w 368"/>
                <a:gd name="T1" fmla="*/ 22708 h 169"/>
                <a:gd name="T2" fmla="*/ 45058 w 368"/>
                <a:gd name="T3" fmla="*/ 21097 h 169"/>
                <a:gd name="T4" fmla="*/ 37531 w 368"/>
                <a:gd name="T5" fmla="*/ 19080 h 169"/>
                <a:gd name="T6" fmla="*/ 23265 w 368"/>
                <a:gd name="T7" fmla="*/ 13701 h 169"/>
                <a:gd name="T8" fmla="*/ 11969 w 368"/>
                <a:gd name="T9" fmla="*/ 6990 h 169"/>
                <a:gd name="T10" fmla="*/ 0 w 3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69"/>
                <a:gd name="T20" fmla="*/ 368 w 368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69">
                  <a:moveTo>
                    <a:pt x="368" y="169"/>
                  </a:moveTo>
                  <a:cubicBezTo>
                    <a:pt x="363" y="168"/>
                    <a:pt x="340" y="158"/>
                    <a:pt x="335" y="157"/>
                  </a:cubicBezTo>
                  <a:cubicBezTo>
                    <a:pt x="327" y="155"/>
                    <a:pt x="287" y="143"/>
                    <a:pt x="279" y="142"/>
                  </a:cubicBezTo>
                  <a:cubicBezTo>
                    <a:pt x="262" y="141"/>
                    <a:pt x="188" y="109"/>
                    <a:pt x="173" y="102"/>
                  </a:cubicBezTo>
                  <a:cubicBezTo>
                    <a:pt x="161" y="95"/>
                    <a:pt x="98" y="61"/>
                    <a:pt x="89" y="52"/>
                  </a:cubicBezTo>
                  <a:cubicBezTo>
                    <a:pt x="78" y="42"/>
                    <a:pt x="12" y="9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4"/>
            <p:cNvSpPr>
              <a:spLocks/>
            </p:cNvSpPr>
            <p:nvPr/>
          </p:nvSpPr>
          <p:spPr bwMode="auto">
            <a:xfrm>
              <a:off x="2283" y="5145"/>
              <a:ext cx="4268" cy="1959"/>
            </a:xfrm>
            <a:custGeom>
              <a:avLst/>
              <a:gdLst>
                <a:gd name="T0" fmla="*/ 49500 w 368"/>
                <a:gd name="T1" fmla="*/ 22708 h 169"/>
                <a:gd name="T2" fmla="*/ 45197 w 368"/>
                <a:gd name="T3" fmla="*/ 20958 h 169"/>
                <a:gd name="T4" fmla="*/ 37797 w 368"/>
                <a:gd name="T5" fmla="*/ 18269 h 169"/>
                <a:gd name="T6" fmla="*/ 23810 w 368"/>
                <a:gd name="T7" fmla="*/ 12357 h 169"/>
                <a:gd name="T8" fmla="*/ 12236 w 368"/>
                <a:gd name="T9" fmla="*/ 6317 h 169"/>
                <a:gd name="T10" fmla="*/ 0 w 3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69"/>
                <a:gd name="T20" fmla="*/ 368 w 368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69">
                  <a:moveTo>
                    <a:pt x="368" y="169"/>
                  </a:moveTo>
                  <a:cubicBezTo>
                    <a:pt x="366" y="169"/>
                    <a:pt x="338" y="156"/>
                    <a:pt x="336" y="156"/>
                  </a:cubicBezTo>
                  <a:cubicBezTo>
                    <a:pt x="332" y="155"/>
                    <a:pt x="285" y="136"/>
                    <a:pt x="281" y="136"/>
                  </a:cubicBezTo>
                  <a:cubicBezTo>
                    <a:pt x="273" y="135"/>
                    <a:pt x="184" y="96"/>
                    <a:pt x="177" y="92"/>
                  </a:cubicBezTo>
                  <a:cubicBezTo>
                    <a:pt x="171" y="89"/>
                    <a:pt x="96" y="52"/>
                    <a:pt x="91" y="47"/>
                  </a:cubicBezTo>
                  <a:cubicBezTo>
                    <a:pt x="85" y="42"/>
                    <a:pt x="6" y="4"/>
                    <a:pt x="0" y="0"/>
                  </a:cubicBezTo>
                </a:path>
              </a:pathLst>
            </a:custGeom>
            <a:noFill/>
            <a:ln w="381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55"/>
            <p:cNvSpPr>
              <a:spLocks noChangeShapeType="1"/>
            </p:cNvSpPr>
            <p:nvPr/>
          </p:nvSpPr>
          <p:spPr bwMode="auto">
            <a:xfrm flipH="1" flipV="1">
              <a:off x="2073" y="5237"/>
              <a:ext cx="4258" cy="1971"/>
            </a:xfrm>
            <a:prstGeom prst="line">
              <a:avLst/>
            </a:prstGeom>
            <a:noFill/>
            <a:ln w="381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56"/>
            <p:cNvSpPr>
              <a:spLocks noChangeShapeType="1"/>
            </p:cNvSpPr>
            <p:nvPr/>
          </p:nvSpPr>
          <p:spPr bwMode="auto">
            <a:xfrm>
              <a:off x="5728" y="3986"/>
              <a:ext cx="2" cy="2"/>
            </a:xfrm>
            <a:prstGeom prst="line">
              <a:avLst/>
            </a:prstGeom>
            <a:noFill/>
            <a:ln w="381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7"/>
            <p:cNvSpPr>
              <a:spLocks/>
            </p:cNvSpPr>
            <p:nvPr/>
          </p:nvSpPr>
          <p:spPr bwMode="auto">
            <a:xfrm>
              <a:off x="3130" y="3764"/>
              <a:ext cx="4268" cy="1960"/>
            </a:xfrm>
            <a:custGeom>
              <a:avLst/>
              <a:gdLst>
                <a:gd name="T0" fmla="*/ 49500 w 368"/>
                <a:gd name="T1" fmla="*/ 0 h 169"/>
                <a:gd name="T2" fmla="*/ 39003 w 368"/>
                <a:gd name="T3" fmla="*/ 8339 h 169"/>
                <a:gd name="T4" fmla="*/ 27174 w 368"/>
                <a:gd name="T5" fmla="*/ 17489 h 169"/>
                <a:gd name="T6" fmla="*/ 15332 w 368"/>
                <a:gd name="T7" fmla="*/ 21386 h 169"/>
                <a:gd name="T8" fmla="*/ 0 w 368"/>
                <a:gd name="T9" fmla="*/ 2273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69"/>
                <a:gd name="T17" fmla="*/ 368 w 368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69">
                  <a:moveTo>
                    <a:pt x="368" y="0"/>
                  </a:moveTo>
                  <a:cubicBezTo>
                    <a:pt x="338" y="12"/>
                    <a:pt x="311" y="38"/>
                    <a:pt x="290" y="62"/>
                  </a:cubicBezTo>
                  <a:cubicBezTo>
                    <a:pt x="264" y="90"/>
                    <a:pt x="235" y="111"/>
                    <a:pt x="202" y="130"/>
                  </a:cubicBezTo>
                  <a:cubicBezTo>
                    <a:pt x="175" y="145"/>
                    <a:pt x="145" y="156"/>
                    <a:pt x="114" y="159"/>
                  </a:cubicBezTo>
                  <a:cubicBezTo>
                    <a:pt x="76" y="162"/>
                    <a:pt x="36" y="149"/>
                    <a:pt x="0" y="169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8"/>
            <p:cNvSpPr>
              <a:spLocks/>
            </p:cNvSpPr>
            <p:nvPr/>
          </p:nvSpPr>
          <p:spPr bwMode="auto">
            <a:xfrm>
              <a:off x="5263" y="4762"/>
              <a:ext cx="4282" cy="1947"/>
            </a:xfrm>
            <a:custGeom>
              <a:avLst/>
              <a:gdLst>
                <a:gd name="T0" fmla="*/ 0 w 369"/>
                <a:gd name="T1" fmla="*/ 22564 h 168"/>
                <a:gd name="T2" fmla="*/ 16966 w 369"/>
                <a:gd name="T3" fmla="*/ 21220 h 168"/>
                <a:gd name="T4" fmla="*/ 26667 w 369"/>
                <a:gd name="T5" fmla="*/ 17859 h 168"/>
                <a:gd name="T6" fmla="*/ 49690 w 369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9"/>
                <a:gd name="T13" fmla="*/ 0 h 168"/>
                <a:gd name="T14" fmla="*/ 369 w 369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9" h="168">
                  <a:moveTo>
                    <a:pt x="0" y="168"/>
                  </a:moveTo>
                  <a:cubicBezTo>
                    <a:pt x="40" y="157"/>
                    <a:pt x="84" y="163"/>
                    <a:pt x="126" y="158"/>
                  </a:cubicBezTo>
                  <a:cubicBezTo>
                    <a:pt x="153" y="154"/>
                    <a:pt x="174" y="144"/>
                    <a:pt x="198" y="133"/>
                  </a:cubicBezTo>
                  <a:cubicBezTo>
                    <a:pt x="266" y="103"/>
                    <a:pt x="303" y="32"/>
                    <a:pt x="369" y="0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9"/>
            <p:cNvSpPr>
              <a:spLocks/>
            </p:cNvSpPr>
            <p:nvPr/>
          </p:nvSpPr>
          <p:spPr bwMode="auto">
            <a:xfrm>
              <a:off x="4208" y="4275"/>
              <a:ext cx="4257" cy="2226"/>
            </a:xfrm>
            <a:custGeom>
              <a:avLst/>
              <a:gdLst>
                <a:gd name="T0" fmla="*/ 49379 w 367"/>
                <a:gd name="T1" fmla="*/ 0 h 192"/>
                <a:gd name="T2" fmla="*/ 25159 w 367"/>
                <a:gd name="T3" fmla="*/ 22712 h 192"/>
                <a:gd name="T4" fmla="*/ 12249 w 367"/>
                <a:gd name="T5" fmla="*/ 24324 h 192"/>
                <a:gd name="T6" fmla="*/ 0 w 367"/>
                <a:gd name="T7" fmla="*/ 2271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192"/>
                <a:gd name="T14" fmla="*/ 367 w 367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192">
                  <a:moveTo>
                    <a:pt x="367" y="0"/>
                  </a:moveTo>
                  <a:cubicBezTo>
                    <a:pt x="298" y="48"/>
                    <a:pt x="265" y="131"/>
                    <a:pt x="187" y="169"/>
                  </a:cubicBezTo>
                  <a:cubicBezTo>
                    <a:pt x="158" y="184"/>
                    <a:pt x="123" y="192"/>
                    <a:pt x="91" y="181"/>
                  </a:cubicBezTo>
                  <a:cubicBezTo>
                    <a:pt x="62" y="171"/>
                    <a:pt x="30" y="161"/>
                    <a:pt x="0" y="169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60"/>
            <p:cNvSpPr>
              <a:spLocks/>
            </p:cNvSpPr>
            <p:nvPr/>
          </p:nvSpPr>
          <p:spPr bwMode="auto">
            <a:xfrm>
              <a:off x="3151" y="4738"/>
              <a:ext cx="4294" cy="1962"/>
            </a:xfrm>
            <a:custGeom>
              <a:avLst/>
              <a:gdLst>
                <a:gd name="T0" fmla="*/ 49834 w 370"/>
                <a:gd name="T1" fmla="*/ 22778 h 169"/>
                <a:gd name="T2" fmla="*/ 45122 w 370"/>
                <a:gd name="T3" fmla="*/ 21570 h 169"/>
                <a:gd name="T4" fmla="*/ 36905 w 370"/>
                <a:gd name="T5" fmla="*/ 21698 h 169"/>
                <a:gd name="T6" fmla="*/ 21818 w 370"/>
                <a:gd name="T7" fmla="*/ 17391 h 169"/>
                <a:gd name="T8" fmla="*/ 11176 w 370"/>
                <a:gd name="T9" fmla="*/ 8893 h 169"/>
                <a:gd name="T10" fmla="*/ 0 w 370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0"/>
                <a:gd name="T19" fmla="*/ 0 h 169"/>
                <a:gd name="T20" fmla="*/ 370 w 370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0" h="169">
                  <a:moveTo>
                    <a:pt x="370" y="169"/>
                  </a:moveTo>
                  <a:cubicBezTo>
                    <a:pt x="358" y="166"/>
                    <a:pt x="347" y="162"/>
                    <a:pt x="335" y="160"/>
                  </a:cubicBezTo>
                  <a:cubicBezTo>
                    <a:pt x="314" y="156"/>
                    <a:pt x="294" y="162"/>
                    <a:pt x="274" y="161"/>
                  </a:cubicBezTo>
                  <a:cubicBezTo>
                    <a:pt x="232" y="157"/>
                    <a:pt x="199" y="149"/>
                    <a:pt x="162" y="129"/>
                  </a:cubicBezTo>
                  <a:cubicBezTo>
                    <a:pt x="132" y="113"/>
                    <a:pt x="107" y="90"/>
                    <a:pt x="83" y="66"/>
                  </a:cubicBezTo>
                  <a:cubicBezTo>
                    <a:pt x="57" y="40"/>
                    <a:pt x="29" y="22"/>
                    <a:pt x="0" y="0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1"/>
            <p:cNvSpPr>
              <a:spLocks/>
            </p:cNvSpPr>
            <p:nvPr/>
          </p:nvSpPr>
          <p:spPr bwMode="auto">
            <a:xfrm>
              <a:off x="4232" y="4251"/>
              <a:ext cx="4256" cy="2203"/>
            </a:xfrm>
            <a:custGeom>
              <a:avLst/>
              <a:gdLst>
                <a:gd name="T0" fmla="*/ 49356 w 367"/>
                <a:gd name="T1" fmla="*/ 22726 h 190"/>
                <a:gd name="T2" fmla="*/ 35509 w 367"/>
                <a:gd name="T3" fmla="*/ 24871 h 190"/>
                <a:gd name="T4" fmla="*/ 21651 w 367"/>
                <a:gd name="T5" fmla="*/ 21508 h 190"/>
                <a:gd name="T6" fmla="*/ 0 w 367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190"/>
                <a:gd name="T14" fmla="*/ 367 w 367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190">
                  <a:moveTo>
                    <a:pt x="367" y="169"/>
                  </a:moveTo>
                  <a:cubicBezTo>
                    <a:pt x="328" y="163"/>
                    <a:pt x="300" y="180"/>
                    <a:pt x="264" y="185"/>
                  </a:cubicBezTo>
                  <a:cubicBezTo>
                    <a:pt x="226" y="190"/>
                    <a:pt x="194" y="178"/>
                    <a:pt x="161" y="160"/>
                  </a:cubicBezTo>
                  <a:cubicBezTo>
                    <a:pt x="94" y="123"/>
                    <a:pt x="62" y="45"/>
                    <a:pt x="0" y="0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2"/>
            <p:cNvSpPr>
              <a:spLocks/>
            </p:cNvSpPr>
            <p:nvPr/>
          </p:nvSpPr>
          <p:spPr bwMode="auto">
            <a:xfrm>
              <a:off x="5322" y="3753"/>
              <a:ext cx="4245" cy="1961"/>
            </a:xfrm>
            <a:custGeom>
              <a:avLst/>
              <a:gdLst>
                <a:gd name="T0" fmla="*/ 0 w 366"/>
                <a:gd name="T1" fmla="*/ 0 h 169"/>
                <a:gd name="T2" fmla="*/ 9951 w 366"/>
                <a:gd name="T3" fmla="*/ 7809 h 169"/>
                <a:gd name="T4" fmla="*/ 23405 w 366"/>
                <a:gd name="T5" fmla="*/ 18044 h 169"/>
                <a:gd name="T6" fmla="*/ 35108 w 366"/>
                <a:gd name="T7" fmla="*/ 21548 h 169"/>
                <a:gd name="T8" fmla="*/ 49235 w 366"/>
                <a:gd name="T9" fmla="*/ 22755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69"/>
                <a:gd name="T17" fmla="*/ 366 w 36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69">
                  <a:moveTo>
                    <a:pt x="0" y="0"/>
                  </a:moveTo>
                  <a:cubicBezTo>
                    <a:pt x="29" y="15"/>
                    <a:pt x="51" y="36"/>
                    <a:pt x="74" y="58"/>
                  </a:cubicBezTo>
                  <a:cubicBezTo>
                    <a:pt x="105" y="89"/>
                    <a:pt x="135" y="114"/>
                    <a:pt x="174" y="134"/>
                  </a:cubicBezTo>
                  <a:cubicBezTo>
                    <a:pt x="201" y="149"/>
                    <a:pt x="231" y="159"/>
                    <a:pt x="261" y="160"/>
                  </a:cubicBezTo>
                  <a:cubicBezTo>
                    <a:pt x="297" y="162"/>
                    <a:pt x="332" y="153"/>
                    <a:pt x="366" y="169"/>
                  </a:cubicBezTo>
                </a:path>
              </a:pathLst>
            </a:custGeom>
            <a:noFill/>
            <a:ln w="15240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63"/>
            <p:cNvSpPr>
              <a:spLocks/>
            </p:cNvSpPr>
            <p:nvPr/>
          </p:nvSpPr>
          <p:spPr bwMode="auto">
            <a:xfrm>
              <a:off x="2073" y="3289"/>
              <a:ext cx="8515" cy="3919"/>
            </a:xfrm>
            <a:custGeom>
              <a:avLst/>
              <a:gdLst>
                <a:gd name="T0" fmla="*/ 8364 w 4335"/>
                <a:gd name="T1" fmla="*/ 7695 h 1996"/>
                <a:gd name="T2" fmla="*/ 0 w 4335"/>
                <a:gd name="T3" fmla="*/ 3825 h 1996"/>
                <a:gd name="T4" fmla="*/ 8387 w 4335"/>
                <a:gd name="T5" fmla="*/ 0 h 1996"/>
                <a:gd name="T6" fmla="*/ 16726 w 4335"/>
                <a:gd name="T7" fmla="*/ 3825 h 1996"/>
                <a:gd name="T8" fmla="*/ 8364 w 4335"/>
                <a:gd name="T9" fmla="*/ 7695 h 1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5"/>
                <a:gd name="T16" fmla="*/ 0 h 1996"/>
                <a:gd name="T17" fmla="*/ 4335 w 4335"/>
                <a:gd name="T18" fmla="*/ 1996 h 19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5" h="1996">
                  <a:moveTo>
                    <a:pt x="2168" y="1996"/>
                  </a:moveTo>
                  <a:lnTo>
                    <a:pt x="0" y="992"/>
                  </a:lnTo>
                  <a:lnTo>
                    <a:pt x="2174" y="0"/>
                  </a:lnTo>
                  <a:lnTo>
                    <a:pt x="4335" y="992"/>
                  </a:lnTo>
                  <a:lnTo>
                    <a:pt x="2168" y="1996"/>
                  </a:lnTo>
                  <a:close/>
                </a:path>
              </a:pathLst>
            </a:custGeom>
            <a:noFill/>
            <a:ln w="29845" cap="flat">
              <a:solidFill>
                <a:srgbClr val="ED8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64"/>
            <p:cNvSpPr>
              <a:spLocks noChangeShapeType="1"/>
            </p:cNvSpPr>
            <p:nvPr/>
          </p:nvSpPr>
          <p:spPr bwMode="auto">
            <a:xfrm>
              <a:off x="5728" y="3986"/>
              <a:ext cx="2" cy="2"/>
            </a:xfrm>
            <a:prstGeom prst="line">
              <a:avLst/>
            </a:prstGeom>
            <a:noFill/>
            <a:ln w="15240">
              <a:solidFill>
                <a:srgbClr val="ED8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65"/>
            <p:cNvSpPr>
              <a:spLocks noEditPoints="1"/>
            </p:cNvSpPr>
            <p:nvPr/>
          </p:nvSpPr>
          <p:spPr bwMode="auto">
            <a:xfrm>
              <a:off x="5461" y="2907"/>
              <a:ext cx="1741" cy="3003"/>
            </a:xfrm>
            <a:custGeom>
              <a:avLst/>
              <a:gdLst>
                <a:gd name="T0" fmla="*/ 19128 w 150"/>
                <a:gd name="T1" fmla="*/ 19491 h 259"/>
                <a:gd name="T2" fmla="*/ 19128 w 150"/>
                <a:gd name="T3" fmla="*/ 19491 h 259"/>
                <a:gd name="T4" fmla="*/ 10109 w 150"/>
                <a:gd name="T5" fmla="*/ 0 h 259"/>
                <a:gd name="T6" fmla="*/ 1207 w 150"/>
                <a:gd name="T7" fmla="*/ 19363 h 259"/>
                <a:gd name="T8" fmla="*/ 0 w 150"/>
                <a:gd name="T9" fmla="*/ 24198 h 259"/>
                <a:gd name="T10" fmla="*/ 10109 w 150"/>
                <a:gd name="T11" fmla="*/ 34819 h 259"/>
                <a:gd name="T12" fmla="*/ 20207 w 150"/>
                <a:gd name="T13" fmla="*/ 24198 h 259"/>
                <a:gd name="T14" fmla="*/ 19128 w 150"/>
                <a:gd name="T15" fmla="*/ 19491 h 259"/>
                <a:gd name="T16" fmla="*/ 16435 w 150"/>
                <a:gd name="T17" fmla="*/ 23120 h 259"/>
                <a:gd name="T18" fmla="*/ 15089 w 150"/>
                <a:gd name="T19" fmla="*/ 22180 h 259"/>
                <a:gd name="T20" fmla="*/ 13870 w 150"/>
                <a:gd name="T21" fmla="*/ 16267 h 259"/>
                <a:gd name="T22" fmla="*/ 17108 w 150"/>
                <a:gd name="T23" fmla="*/ 21647 h 259"/>
                <a:gd name="T24" fmla="*/ 17108 w 150"/>
                <a:gd name="T25" fmla="*/ 21508 h 259"/>
                <a:gd name="T26" fmla="*/ 17108 w 150"/>
                <a:gd name="T27" fmla="*/ 21508 h 259"/>
                <a:gd name="T28" fmla="*/ 17108 w 150"/>
                <a:gd name="T29" fmla="*/ 21380 h 259"/>
                <a:gd name="T30" fmla="*/ 17108 w 150"/>
                <a:gd name="T31" fmla="*/ 21380 h 259"/>
                <a:gd name="T32" fmla="*/ 17108 w 150"/>
                <a:gd name="T33" fmla="*/ 21380 h 259"/>
                <a:gd name="T34" fmla="*/ 17108 w 150"/>
                <a:gd name="T35" fmla="*/ 21380 h 259"/>
                <a:gd name="T36" fmla="*/ 17108 w 150"/>
                <a:gd name="T37" fmla="*/ 21508 h 259"/>
                <a:gd name="T38" fmla="*/ 17108 w 150"/>
                <a:gd name="T39" fmla="*/ 21508 h 259"/>
                <a:gd name="T40" fmla="*/ 17108 w 150"/>
                <a:gd name="T41" fmla="*/ 21647 h 259"/>
                <a:gd name="T42" fmla="*/ 17108 w 150"/>
                <a:gd name="T43" fmla="*/ 21647 h 259"/>
                <a:gd name="T44" fmla="*/ 16435 w 150"/>
                <a:gd name="T45" fmla="*/ 2312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259"/>
                <a:gd name="T71" fmla="*/ 150 w 150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259">
                  <a:moveTo>
                    <a:pt x="142" y="145"/>
                  </a:moveTo>
                  <a:cubicBezTo>
                    <a:pt x="142" y="145"/>
                    <a:pt x="142" y="145"/>
                    <a:pt x="142" y="145"/>
                  </a:cubicBezTo>
                  <a:cubicBezTo>
                    <a:pt x="133" y="123"/>
                    <a:pt x="86" y="81"/>
                    <a:pt x="75" y="0"/>
                  </a:cubicBezTo>
                  <a:cubicBezTo>
                    <a:pt x="65" y="81"/>
                    <a:pt x="18" y="122"/>
                    <a:pt x="9" y="144"/>
                  </a:cubicBezTo>
                  <a:cubicBezTo>
                    <a:pt x="3" y="155"/>
                    <a:pt x="0" y="167"/>
                    <a:pt x="0" y="180"/>
                  </a:cubicBezTo>
                  <a:cubicBezTo>
                    <a:pt x="0" y="224"/>
                    <a:pt x="34" y="259"/>
                    <a:pt x="75" y="259"/>
                  </a:cubicBezTo>
                  <a:cubicBezTo>
                    <a:pt x="117" y="259"/>
                    <a:pt x="150" y="224"/>
                    <a:pt x="150" y="180"/>
                  </a:cubicBezTo>
                  <a:cubicBezTo>
                    <a:pt x="150" y="168"/>
                    <a:pt x="147" y="155"/>
                    <a:pt x="142" y="145"/>
                  </a:cubicBezTo>
                  <a:close/>
                  <a:moveTo>
                    <a:pt x="122" y="172"/>
                  </a:moveTo>
                  <a:cubicBezTo>
                    <a:pt x="117" y="173"/>
                    <a:pt x="113" y="169"/>
                    <a:pt x="112" y="165"/>
                  </a:cubicBezTo>
                  <a:cubicBezTo>
                    <a:pt x="110" y="160"/>
                    <a:pt x="103" y="142"/>
                    <a:pt x="103" y="121"/>
                  </a:cubicBezTo>
                  <a:cubicBezTo>
                    <a:pt x="103" y="121"/>
                    <a:pt x="121" y="139"/>
                    <a:pt x="127" y="161"/>
                  </a:cubicBezTo>
                  <a:cubicBezTo>
                    <a:pt x="127" y="161"/>
                    <a:pt x="127" y="161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59"/>
                    <a:pt x="127" y="159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9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1"/>
                    <a:pt x="127" y="161"/>
                    <a:pt x="127" y="161"/>
                  </a:cubicBezTo>
                  <a:cubicBezTo>
                    <a:pt x="127" y="161"/>
                    <a:pt x="127" y="161"/>
                    <a:pt x="127" y="161"/>
                  </a:cubicBezTo>
                  <a:cubicBezTo>
                    <a:pt x="129" y="166"/>
                    <a:pt x="126" y="171"/>
                    <a:pt x="122" y="172"/>
                  </a:cubicBezTo>
                  <a:close/>
                </a:path>
              </a:pathLst>
            </a:custGeom>
            <a:solidFill>
              <a:srgbClr val="005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7" name="Text Box 66"/>
          <p:cNvSpPr txBox="1">
            <a:spLocks noChangeArrowheads="1"/>
          </p:cNvSpPr>
          <p:nvPr/>
        </p:nvSpPr>
        <p:spPr bwMode="auto">
          <a:xfrm>
            <a:off x="1752600" y="6156664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1038" name="Text Box 67"/>
          <p:cNvSpPr txBox="1">
            <a:spLocks noChangeArrowheads="1"/>
          </p:cNvSpPr>
          <p:nvPr/>
        </p:nvSpPr>
        <p:spPr bwMode="auto">
          <a:xfrm>
            <a:off x="2743200" y="6308725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16381-81EF-4173-97DC-F1666CDAAB2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312938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tx2"/>
                </a:solidFill>
                <a:latin typeface="Calibri" pitchFamily="34" charset="0"/>
              </a:rPr>
              <a:t>Time series</a:t>
            </a:r>
            <a:endParaRPr 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784"/>
            <a:ext cx="78492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FE5E0-7C5E-42F0-B73C-8991F48DF4F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21868292">
            <a:off x="133350" y="1963738"/>
            <a:ext cx="458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408"/>
            <a:ext cx="8229600" cy="443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Preliminary conclusions and way forward – hydrology and time series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No definite correlation between SABK07 and gravity residual for precipitation events</a:t>
            </a:r>
          </a:p>
          <a:p>
            <a:pPr eaLnBrk="1" hangingPunct="1"/>
            <a:r>
              <a:rPr lang="en-US" sz="2400" dirty="0" smtClean="0"/>
              <a:t>Graphical inverse relationship present between change in water level in SA BK 07 and gravity residual for multiple precipitation events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Work in progress</a:t>
            </a:r>
            <a:r>
              <a:rPr lang="en-US" sz="2400" dirty="0" smtClean="0"/>
              <a:t>: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Time series analysis of soil moisture and groundwater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Hydrological </a:t>
            </a:r>
            <a:r>
              <a:rPr lang="en-US" sz="2400" dirty="0" err="1" smtClean="0"/>
              <a:t>modelling</a:t>
            </a: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dirty="0" smtClean="0"/>
              <a:t>Comparison between gravity residual and hydrological </a:t>
            </a:r>
            <a:r>
              <a:rPr lang="en-US" sz="2400" dirty="0" err="1" smtClean="0"/>
              <a:t>modelling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Benjamin </a:t>
            </a:r>
            <a:r>
              <a:rPr lang="en-US" dirty="0" err="1" smtClean="0"/>
              <a:t>Creutzfeldt</a:t>
            </a:r>
            <a:r>
              <a:rPr lang="en-US" dirty="0" smtClean="0"/>
              <a:t> and Stefan </a:t>
            </a:r>
            <a:r>
              <a:rPr lang="en-US" dirty="0" err="1" smtClean="0"/>
              <a:t>Leudtke</a:t>
            </a:r>
            <a:r>
              <a:rPr lang="en-US" dirty="0" smtClean="0"/>
              <a:t> of the GFZ Section 5.1 (Hydrology)</a:t>
            </a:r>
          </a:p>
          <a:p>
            <a:r>
              <a:rPr lang="en-US" dirty="0" err="1" smtClean="0"/>
              <a:t>Hartmut</a:t>
            </a:r>
            <a:r>
              <a:rPr lang="en-US" dirty="0" smtClean="0"/>
              <a:t> </a:t>
            </a:r>
            <a:r>
              <a:rPr lang="en-US" dirty="0" err="1" smtClean="0"/>
              <a:t>Pflug</a:t>
            </a:r>
            <a:r>
              <a:rPr lang="en-US" dirty="0" smtClean="0"/>
              <a:t> </a:t>
            </a:r>
            <a:r>
              <a:rPr lang="en-US" dirty="0"/>
              <a:t>of the GFZ Section </a:t>
            </a:r>
            <a:r>
              <a:rPr lang="en-US" dirty="0" smtClean="0"/>
              <a:t>1.2 (</a:t>
            </a:r>
            <a:r>
              <a:rPr lang="en-US" dirty="0" err="1" smtClean="0"/>
              <a:t>Gravimetry</a:t>
            </a:r>
            <a:r>
              <a:rPr lang="en-US" dirty="0" smtClean="0"/>
              <a:t>)</a:t>
            </a:r>
          </a:p>
          <a:p>
            <a:r>
              <a:rPr lang="en-ZA" dirty="0" err="1"/>
              <a:t>Moctar</a:t>
            </a:r>
            <a:r>
              <a:rPr lang="en-ZA" dirty="0"/>
              <a:t> </a:t>
            </a:r>
            <a:r>
              <a:rPr lang="en-ZA" dirty="0" err="1" smtClean="0"/>
              <a:t>Doucouré</a:t>
            </a:r>
            <a:r>
              <a:rPr lang="en-ZA" dirty="0" smtClean="0"/>
              <a:t> of AEON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Thanks for listening!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dirty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058E6-D494-4567-8524-8622F23F919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Site location</a:t>
            </a:r>
          </a:p>
        </p:txBody>
      </p:sp>
      <p:pic>
        <p:nvPicPr>
          <p:cNvPr id="18434" name="Picture 6" descr="LocationSutherla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412776"/>
            <a:ext cx="8229600" cy="4764087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B0D7B-A0BA-492E-8173-58A11AC4B41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68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638132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Kroner et al.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and evaporation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5163"/>
            <a:ext cx="820891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0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18D8A-4B93-496A-A7D8-A9AFBC1D0B6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95288" y="1158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Geology of the study area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4125"/>
            <a:ext cx="8208912" cy="51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6023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288" y="1158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Soils of the study area</a:t>
            </a:r>
          </a:p>
        </p:txBody>
      </p:sp>
    </p:spTree>
    <p:extLst>
      <p:ext uri="{BB962C8B-B14F-4D97-AF65-F5344CB8AC3E}">
        <p14:creationId xmlns:p14="http://schemas.microsoft.com/office/powerpoint/2010/main" val="4059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Methodology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20D23-6746-41D8-A18E-B280112B576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7142" y="2477114"/>
            <a:ext cx="853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Days were precipitation exceeded evaporation were targeted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Precipitation events with multiple days of rain were further studied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 in water level was calculated for SA BK 07 on these days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change in water level was correlated to the gravity residual for all  precipitation events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56" name="Group 18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6352686"/>
              </p:ext>
            </p:extLst>
          </p:nvPr>
        </p:nvGraphicFramePr>
        <p:xfrm>
          <a:off x="0" y="9"/>
          <a:ext cx="9144000" cy="68579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0751"/>
                <a:gridCol w="1428749"/>
                <a:gridCol w="1333500"/>
                <a:gridCol w="1319610"/>
                <a:gridCol w="1347391"/>
                <a:gridCol w="1523999"/>
              </a:tblGrid>
              <a:tr h="10868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50" dirty="0" smtClean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50" dirty="0" smtClean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50" dirty="0" smtClean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50" dirty="0" smtClean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000" b="1" kern="50" dirty="0" smtClean="0">
                        <a:effectLst/>
                        <a:latin typeface="Arial"/>
                        <a:ea typeface="DejaVu Sans"/>
                        <a:cs typeface="DejaVu Sans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 smtClean="0">
                          <a:effectLst/>
                          <a:latin typeface="Arial"/>
                          <a:ea typeface="DejaVu Sans"/>
                          <a:cs typeface="DejaVu Sans"/>
                        </a:rPr>
                        <a:t>Rainfall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 smtClean="0">
                          <a:effectLst/>
                          <a:latin typeface="Arial"/>
                          <a:ea typeface="DejaVu Sans"/>
                          <a:cs typeface="DejaVu Sans"/>
                        </a:rPr>
                        <a:t>Event</a:t>
                      </a:r>
                      <a:endParaRPr lang="en-US" sz="1000" b="1" kern="50" dirty="0" smtClean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Date of rainfall event</a:t>
                      </a:r>
                      <a:endParaRPr lang="en-US" sz="1000" b="1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Evaporation(mm)</a:t>
                      </a:r>
                      <a:endParaRPr lang="en-US" sz="1000" b="1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Precipitation(mm)</a:t>
                      </a:r>
                      <a:endParaRPr lang="en-US" sz="1000" b="1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Precipitation – Evaporation(mm)</a:t>
                      </a:r>
                      <a:endParaRPr lang="en-US" sz="1000" b="1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Correlation between gravity residual and </a:t>
                      </a:r>
                      <a:r>
                        <a:rPr lang="en-ZA" sz="1000" b="1" kern="50" dirty="0" smtClean="0">
                          <a:effectLst/>
                          <a:latin typeface="Arial"/>
                          <a:ea typeface="DejaVu Sans"/>
                          <a:cs typeface="DejaVu Sans"/>
                        </a:rPr>
                        <a:t>change </a:t>
                      </a:r>
                      <a:r>
                        <a:rPr lang="en-ZA" sz="1000" b="1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in groundwater level</a:t>
                      </a:r>
                      <a:endParaRPr lang="en-US" sz="1000" b="1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20021220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12.9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16.9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0.63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20021221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-0.42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20030822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8.2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0.51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20030916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4.3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0.71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20031123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6.1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6.6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20040401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13.8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0.43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20040402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-0.46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20040415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6.4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17.2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6.4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10.6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-0.37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20040807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1.4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0.46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20041020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12.2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0.05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20041222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-0.63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20041224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0.42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20050118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7.7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8.2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0.26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20050119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11.4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0.58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20050120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0.23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20050220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7.8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-0.79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20050503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4.6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13.6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0.01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20060822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29.3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27.5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  <a:tr h="2885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20060823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4.2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14.2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  <a:endParaRPr lang="en-US" sz="1200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523DC-A74E-4F1B-BC92-FEEEFE79B35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events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3330701"/>
              </p:ext>
            </p:extLst>
          </p:nvPr>
        </p:nvGraphicFramePr>
        <p:xfrm>
          <a:off x="457200" y="1628800"/>
          <a:ext cx="8229600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988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 </a:t>
                      </a:r>
                      <a:endParaRPr lang="en-US" sz="1200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Rainfall event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Start Date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End date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Cumulative precipitation(mm)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Correlation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  <a:tr h="790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A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 and 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20021220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20021221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27.9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0.63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  <a:tr h="790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B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6 and 7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20040401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20040402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-0.01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  <a:tr h="790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C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8 and 9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20040415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20040416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27.8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0.68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  <a:tr h="790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D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14,15 and 16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20050118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20050120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31.6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0.32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  <a:tr h="790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E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 and 21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20060822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20060823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>
                          <a:effectLst/>
                          <a:latin typeface="Arial"/>
                          <a:ea typeface="DejaVu Sans"/>
                          <a:cs typeface="DejaVu Sans"/>
                        </a:rPr>
                        <a:t>37.5</a:t>
                      </a:r>
                      <a:endParaRPr lang="en-US" sz="1200" kern="5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50" dirty="0">
                          <a:effectLst/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  <a:endParaRPr lang="en-US" sz="1200" kern="50" dirty="0">
                        <a:effectLst/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457</Words>
  <Application>Microsoft Office PowerPoint</Application>
  <PresentationFormat>On-screen Show (4:3)</PresentationFormat>
  <Paragraphs>215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CorelDRAW.Graphic.13</vt:lpstr>
      <vt:lpstr>       Time series analysis of rainfall events and their gravity response at the Southern African Geodynamic Observatory, Sutherland  by</vt:lpstr>
      <vt:lpstr>Site location</vt:lpstr>
      <vt:lpstr>Background</vt:lpstr>
      <vt:lpstr>Precipitation and evaporation</vt:lpstr>
      <vt:lpstr>PowerPoint Presentation</vt:lpstr>
      <vt:lpstr>PowerPoint Presentation</vt:lpstr>
      <vt:lpstr>Methodology</vt:lpstr>
      <vt:lpstr>PowerPoint Presentation</vt:lpstr>
      <vt:lpstr>Precipitation events</vt:lpstr>
      <vt:lpstr>PowerPoint Presentation</vt:lpstr>
      <vt:lpstr>Time series</vt:lpstr>
      <vt:lpstr>Preliminary conclusions and way forward – hydrology and time series </vt:lpstr>
      <vt:lpstr>Acknowledgements</vt:lpstr>
      <vt:lpstr>Thanks for listening!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In-situ hydraulic properties of soils surrounding  the South African Geodynamic Observatory, Sutherland  by</dc:title>
  <dc:creator>New Win User</dc:creator>
  <cp:lastModifiedBy>Mahed, Gaathier (Mr) (s212438751)</cp:lastModifiedBy>
  <cp:revision>21</cp:revision>
  <dcterms:created xsi:type="dcterms:W3CDTF">2011-08-23T20:15:38Z</dcterms:created>
  <dcterms:modified xsi:type="dcterms:W3CDTF">2012-10-27T19:56:05Z</dcterms:modified>
</cp:coreProperties>
</file>